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9"/>
  </p:notesMasterIdLst>
  <p:sldIdLst>
    <p:sldId id="256" r:id="rId2"/>
    <p:sldId id="323" r:id="rId3"/>
    <p:sldId id="319" r:id="rId4"/>
    <p:sldId id="320" r:id="rId5"/>
    <p:sldId id="325" r:id="rId6"/>
    <p:sldId id="258" r:id="rId7"/>
    <p:sldId id="423" r:id="rId8"/>
    <p:sldId id="326" r:id="rId9"/>
    <p:sldId id="327" r:id="rId10"/>
    <p:sldId id="328" r:id="rId11"/>
    <p:sldId id="329" r:id="rId12"/>
    <p:sldId id="330" r:id="rId13"/>
    <p:sldId id="331" r:id="rId14"/>
    <p:sldId id="332" r:id="rId15"/>
    <p:sldId id="333" r:id="rId16"/>
    <p:sldId id="334" r:id="rId17"/>
    <p:sldId id="335" r:id="rId18"/>
    <p:sldId id="338" r:id="rId19"/>
    <p:sldId id="424" r:id="rId20"/>
    <p:sldId id="401" r:id="rId21"/>
    <p:sldId id="404" r:id="rId22"/>
    <p:sldId id="403" r:id="rId23"/>
    <p:sldId id="402" r:id="rId24"/>
    <p:sldId id="405" r:id="rId25"/>
    <p:sldId id="408" r:id="rId26"/>
    <p:sldId id="406" r:id="rId27"/>
    <p:sldId id="407" r:id="rId28"/>
    <p:sldId id="425" r:id="rId29"/>
    <p:sldId id="373" r:id="rId30"/>
    <p:sldId id="374" r:id="rId31"/>
    <p:sldId id="375" r:id="rId32"/>
    <p:sldId id="381" r:id="rId33"/>
    <p:sldId id="382" r:id="rId34"/>
    <p:sldId id="376" r:id="rId35"/>
    <p:sldId id="379" r:id="rId36"/>
    <p:sldId id="377" r:id="rId37"/>
    <p:sldId id="383" r:id="rId38"/>
    <p:sldId id="426" r:id="rId39"/>
    <p:sldId id="409" r:id="rId40"/>
    <p:sldId id="410" r:id="rId41"/>
    <p:sldId id="412" r:id="rId42"/>
    <p:sldId id="414" r:id="rId43"/>
    <p:sldId id="418" r:id="rId44"/>
    <p:sldId id="419" r:id="rId45"/>
    <p:sldId id="420" r:id="rId46"/>
    <p:sldId id="427" r:id="rId47"/>
    <p:sldId id="339" r:id="rId48"/>
    <p:sldId id="340" r:id="rId49"/>
    <p:sldId id="341" r:id="rId50"/>
    <p:sldId id="342" r:id="rId51"/>
    <p:sldId id="343" r:id="rId52"/>
    <p:sldId id="344" r:id="rId53"/>
    <p:sldId id="346" r:id="rId54"/>
    <p:sldId id="345" r:id="rId55"/>
    <p:sldId id="347" r:id="rId56"/>
    <p:sldId id="421" r:id="rId57"/>
    <p:sldId id="422" r:id="rId58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D8B"/>
    <a:srgbClr val="441920"/>
    <a:srgbClr val="F9EE89"/>
    <a:srgbClr val="4632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1811" autoAdjust="0"/>
  </p:normalViewPr>
  <p:slideViewPr>
    <p:cSldViewPr>
      <p:cViewPr>
        <p:scale>
          <a:sx n="75" d="100"/>
          <a:sy n="75" d="100"/>
        </p:scale>
        <p:origin x="-2580" y="-6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618FA9-F309-4366-89E6-9860502EAEAD}" type="datetimeFigureOut">
              <a:rPr lang="ko-KR" altLang="en-US" smtClean="0"/>
              <a:t>2017-06-11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3A3B19-255B-4300-B484-8B2FC614CF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45408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원래 기존에 있던 </a:t>
            </a:r>
            <a:r>
              <a:rPr lang="ko-KR" altLang="en-US" dirty="0" err="1" smtClean="0"/>
              <a:t>멘토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멘티</a:t>
            </a:r>
            <a:r>
              <a:rPr lang="ko-KR" altLang="en-US" dirty="0" smtClean="0"/>
              <a:t> 홈페이지는 폭이 넓을 뿐 아니라 거의 회사원 위주</a:t>
            </a:r>
            <a:r>
              <a:rPr lang="en-US" altLang="ko-KR" dirty="0" smtClean="0"/>
              <a:t>, </a:t>
            </a:r>
            <a:r>
              <a:rPr lang="ko-KR" altLang="en-US" dirty="0" smtClean="0"/>
              <a:t>취업 위주 였기 때문에 세종대학교 학생들을 위한 </a:t>
            </a:r>
            <a:r>
              <a:rPr lang="ko-KR" altLang="en-US" dirty="0" err="1" smtClean="0"/>
              <a:t>멘토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멘티</a:t>
            </a:r>
            <a:r>
              <a:rPr lang="ko-KR" altLang="en-US" dirty="0" smtClean="0"/>
              <a:t> 페이지를 만들어보자는 취지</a:t>
            </a:r>
            <a:r>
              <a:rPr lang="en-US" altLang="ko-KR" dirty="0" smtClean="0"/>
              <a:t>.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3A3B19-255B-4300-B484-8B2FC614CF4F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20079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왼쪽</a:t>
            </a:r>
            <a:r>
              <a:rPr lang="ko-KR" altLang="en-US" baseline="0" dirty="0" smtClean="0"/>
              <a:t> 메뉴 상단의 로그인 </a:t>
            </a:r>
            <a:r>
              <a:rPr lang="en-US" altLang="ko-KR" baseline="0" dirty="0" smtClean="0"/>
              <a:t>| </a:t>
            </a:r>
            <a:r>
              <a:rPr lang="ko-KR" altLang="en-US" baseline="0" dirty="0" smtClean="0"/>
              <a:t>회원가입 버튼을 </a:t>
            </a:r>
            <a:r>
              <a:rPr lang="en-US" altLang="ko-KR" baseline="0" dirty="0" smtClean="0"/>
              <a:t>-&gt; ID | </a:t>
            </a:r>
            <a:r>
              <a:rPr lang="ko-KR" altLang="en-US" baseline="0" dirty="0" smtClean="0"/>
              <a:t>로그아웃 으로 만드는 함수</a:t>
            </a:r>
            <a:endParaRPr lang="en-US" altLang="ko-KR" baseline="0" dirty="0" smtClean="0"/>
          </a:p>
          <a:p>
            <a:endParaRPr lang="en-US" altLang="ko-KR" baseline="0" dirty="0" smtClean="0"/>
          </a:p>
          <a:p>
            <a:r>
              <a:rPr lang="en-US" altLang="ko-KR" baseline="0" dirty="0" err="1" smtClean="0"/>
              <a:t>jQuery</a:t>
            </a:r>
            <a:r>
              <a:rPr lang="ko-KR" altLang="en-US" baseline="0" dirty="0" smtClean="0"/>
              <a:t>로 왼쪽 상단 메뉴 </a:t>
            </a:r>
            <a:r>
              <a:rPr lang="ko-KR" altLang="en-US" baseline="0" dirty="0" err="1" smtClean="0"/>
              <a:t>네비게이션</a:t>
            </a:r>
            <a:r>
              <a:rPr lang="ko-KR" altLang="en-US" baseline="0" dirty="0" smtClean="0"/>
              <a:t> 태그의 </a:t>
            </a:r>
            <a:r>
              <a:rPr lang="en-US" altLang="ko-KR" baseline="0" dirty="0" smtClean="0"/>
              <a:t>id</a:t>
            </a:r>
            <a:r>
              <a:rPr lang="ko-KR" altLang="en-US" baseline="0" dirty="0" smtClean="0"/>
              <a:t>인 </a:t>
            </a:r>
            <a:r>
              <a:rPr lang="en-US" altLang="ko-KR" baseline="0" dirty="0" smtClean="0"/>
              <a:t>upper-link</a:t>
            </a:r>
            <a:r>
              <a:rPr lang="ko-KR" altLang="en-US" baseline="0" dirty="0" smtClean="0"/>
              <a:t>로 접근 </a:t>
            </a:r>
            <a:r>
              <a:rPr lang="en-US" altLang="ko-KR" baseline="0" dirty="0" smtClean="0"/>
              <a:t>html</a:t>
            </a:r>
            <a:r>
              <a:rPr lang="ko-KR" altLang="en-US" baseline="0" dirty="0" err="1" smtClean="0"/>
              <a:t>메소드를</a:t>
            </a:r>
            <a:r>
              <a:rPr lang="ko-KR" altLang="en-US" baseline="0" dirty="0" smtClean="0"/>
              <a:t> 사용하여 변경해준다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dirty="0" err="1" smtClean="0"/>
              <a:t>로그인된</a:t>
            </a:r>
            <a:r>
              <a:rPr lang="ko-KR" altLang="en-US" dirty="0" smtClean="0"/>
              <a:t> 상태에서 나타나는 </a:t>
            </a:r>
            <a:r>
              <a:rPr lang="en-US" altLang="ko-KR" dirty="0" smtClean="0"/>
              <a:t>logout </a:t>
            </a:r>
            <a:r>
              <a:rPr lang="ko-KR" altLang="en-US" dirty="0" smtClean="0"/>
              <a:t>버튼을 클릭 할 시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err="1" smtClean="0"/>
              <a:t>sessionStorage</a:t>
            </a:r>
            <a:r>
              <a:rPr lang="ko-KR" altLang="en-US" dirty="0" smtClean="0"/>
              <a:t>에 저장되어있던 모든 값을 </a:t>
            </a:r>
            <a:r>
              <a:rPr lang="ko-KR" altLang="en-US" dirty="0" err="1" smtClean="0"/>
              <a:t>초기화해준다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또한 로그인시 메뉴 변경에 사용되었던 방식을 사용해서 원래 코드를 </a:t>
            </a:r>
            <a:r>
              <a:rPr lang="en-US" altLang="ko-KR" dirty="0" smtClean="0"/>
              <a:t>#upper-link</a:t>
            </a:r>
            <a:r>
              <a:rPr lang="ko-KR" altLang="en-US" dirty="0" smtClean="0"/>
              <a:t>에 넣어준다</a:t>
            </a:r>
            <a:r>
              <a:rPr lang="en-US" altLang="ko-KR" dirty="0" smtClean="0"/>
              <a:t>.</a:t>
            </a:r>
            <a:endParaRPr lang="ko-KR" altLang="en-US" dirty="0" smtClean="0"/>
          </a:p>
          <a:p>
            <a:endParaRPr lang="ko-KR" altLang="en-US" dirty="0" smtClean="0"/>
          </a:p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3A3B19-255B-4300-B484-8B2FC614CF4F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40830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Masonry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플러그인 활용하여 메인 화면 </a:t>
            </a:r>
            <a:r>
              <a:rPr lang="en-US" altLang="ko-KR" baseline="0" dirty="0" err="1" smtClean="0"/>
              <a:t>ui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구성</a:t>
            </a:r>
            <a:endParaRPr lang="en-US" altLang="ko-KR" baseline="0" dirty="0" smtClean="0"/>
          </a:p>
          <a:p>
            <a:r>
              <a:rPr lang="ko-KR" altLang="en-US" dirty="0" err="1" smtClean="0"/>
              <a:t>그리드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ui</a:t>
            </a:r>
            <a:r>
              <a:rPr lang="ko-KR" altLang="en-US" dirty="0" smtClean="0"/>
              <a:t>를 활용하되 화면 크기가 줄어들어도 공간을 찾아 들어가지 않도록 변형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3A3B19-255B-4300-B484-8B2FC614CF4F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40830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 smtClean="0"/>
          </a:p>
          <a:p>
            <a:r>
              <a:rPr lang="ko-KR" altLang="en-US" dirty="0" err="1" smtClean="0"/>
              <a:t>멘토</a:t>
            </a:r>
            <a:r>
              <a:rPr lang="ko-KR" altLang="en-US" dirty="0" smtClean="0"/>
              <a:t> 검색 제목과 전체적인 글들은 중앙정렬이 아니라 왼쪽 메뉴와 오른쪽 </a:t>
            </a:r>
            <a:r>
              <a:rPr lang="en-US" altLang="ko-KR" dirty="0" smtClean="0"/>
              <a:t>top</a:t>
            </a:r>
            <a:r>
              <a:rPr lang="ko-KR" altLang="en-US" dirty="0" smtClean="0"/>
              <a:t>버튼을 고려하여 왼쪽으로 치우치게 구성하였다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3A3B19-255B-4300-B484-8B2FC614CF4F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40830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3A3B19-255B-4300-B484-8B2FC614CF4F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40830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3A3B19-255B-4300-B484-8B2FC614CF4F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40830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3A3B19-255B-4300-B484-8B2FC614CF4F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40830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3A3B19-255B-4300-B484-8B2FC614CF4F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40830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3A3B19-255B-4300-B484-8B2FC614CF4F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40830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3A3B19-255B-4300-B484-8B2FC614CF4F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40830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3A3B19-255B-4300-B484-8B2FC614CF4F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40830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왼쪽 메뉴는 모든 페이지에 빠지지 않고 들어간다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스크롤 영향 안받기 위해 </a:t>
            </a:r>
            <a:r>
              <a:rPr lang="en-US" altLang="ko-KR" dirty="0" smtClean="0"/>
              <a:t>position: fixed</a:t>
            </a:r>
          </a:p>
          <a:p>
            <a:r>
              <a:rPr lang="ko-KR" altLang="en-US" dirty="0" smtClean="0"/>
              <a:t>오브젝트에 가려지지 않기 위해 </a:t>
            </a:r>
            <a:r>
              <a:rPr lang="en-US" altLang="ko-KR" dirty="0" smtClean="0"/>
              <a:t>z-index: 100</a:t>
            </a:r>
          </a:p>
          <a:p>
            <a:r>
              <a:rPr lang="ko-KR" altLang="en-US" dirty="0" smtClean="0"/>
              <a:t>메뉴가 왼쪽 페이지 끝까지 </a:t>
            </a:r>
            <a:r>
              <a:rPr lang="ko-KR" altLang="en-US" dirty="0" err="1" smtClean="0"/>
              <a:t>가득차게</a:t>
            </a:r>
            <a:r>
              <a:rPr lang="ko-KR" altLang="en-US" dirty="0" smtClean="0"/>
              <a:t> </a:t>
            </a:r>
            <a:r>
              <a:rPr lang="en-US" altLang="ko-KR" dirty="0" smtClean="0"/>
              <a:t>height 100% </a:t>
            </a:r>
          </a:p>
          <a:p>
            <a:r>
              <a:rPr lang="ko-KR" altLang="en-US" dirty="0" smtClean="0"/>
              <a:t>화면이 줄어들어도 메뉴는 잘리지 않도록 </a:t>
            </a:r>
            <a:r>
              <a:rPr lang="en-US" altLang="ko-KR" dirty="0" smtClean="0"/>
              <a:t>min-height: 650px</a:t>
            </a:r>
          </a:p>
          <a:p>
            <a:r>
              <a:rPr lang="ko-KR" altLang="en-US" dirty="0" smtClean="0"/>
              <a:t>왼쪽 메뉴의 너비는 </a:t>
            </a:r>
            <a:r>
              <a:rPr lang="en-US" altLang="ko-KR" dirty="0" smtClean="0"/>
              <a:t>320px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3A3B19-255B-4300-B484-8B2FC614CF4F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408309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3A3B19-255B-4300-B484-8B2FC614CF4F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408309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3A3B19-255B-4300-B484-8B2FC614CF4F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408309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3A3B19-255B-4300-B484-8B2FC614CF4F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408309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3A3B19-255B-4300-B484-8B2FC614CF4F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408309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3A3B19-255B-4300-B484-8B2FC614CF4F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408309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3A3B19-255B-4300-B484-8B2FC614CF4F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408309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3A3B19-255B-4300-B484-8B2FC614CF4F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408309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 smtClean="0"/>
              <a:t>sessionStorage</a:t>
            </a:r>
            <a:r>
              <a:rPr lang="ko-KR" altLang="en-US" dirty="0" smtClean="0"/>
              <a:t>를 통해 로그인 여부와 관리자 여부를 확인</a:t>
            </a:r>
            <a:endParaRPr lang="en-US" altLang="ko-KR" dirty="0" smtClean="0"/>
          </a:p>
          <a:p>
            <a:r>
              <a:rPr lang="ko-KR" altLang="en-US" dirty="0" smtClean="0"/>
              <a:t>자유게시판은 관리자 여부를 확인하지 않음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3A3B19-255B-4300-B484-8B2FC614CF4F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408309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3A3B19-255B-4300-B484-8B2FC614CF4F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383223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3A3B19-255B-4300-B484-8B2FC614CF4F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40830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3A3B19-255B-4300-B484-8B2FC614CF4F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408309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3A3B19-255B-4300-B484-8B2FC614CF4F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408309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3A3B19-255B-4300-B484-8B2FC614CF4F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383223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3A3B19-255B-4300-B484-8B2FC614CF4F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38322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 smtClean="0"/>
              <a:t>jQuery</a:t>
            </a:r>
            <a:r>
              <a:rPr lang="en-US" altLang="ko-KR" baseline="0" dirty="0" smtClean="0"/>
              <a:t> API slide</a:t>
            </a:r>
            <a:r>
              <a:rPr lang="ko-KR" altLang="en-US" baseline="0" dirty="0" smtClean="0"/>
              <a:t>를 사용했다</a:t>
            </a:r>
            <a:r>
              <a:rPr lang="en-US" altLang="ko-KR" baseline="0" dirty="0" smtClean="0"/>
              <a:t>.</a:t>
            </a:r>
            <a:endParaRPr lang="en-US" altLang="ko-KR" dirty="0" smtClean="0"/>
          </a:p>
          <a:p>
            <a:r>
              <a:rPr lang="ko-KR" altLang="en-US" dirty="0" smtClean="0"/>
              <a:t>각 열리는 버튼에 번호</a:t>
            </a:r>
            <a:r>
              <a:rPr lang="en-US" altLang="ko-KR" dirty="0" smtClean="0"/>
              <a:t>(no)</a:t>
            </a:r>
            <a:r>
              <a:rPr lang="ko-KR" altLang="en-US" dirty="0" smtClean="0"/>
              <a:t>를 부여하고 </a:t>
            </a:r>
            <a:r>
              <a:rPr lang="en-US" altLang="ko-KR" dirty="0" err="1" smtClean="0"/>
              <a:t>onclick</a:t>
            </a:r>
            <a:r>
              <a:rPr lang="ko-KR" altLang="en-US" dirty="0" smtClean="0"/>
              <a:t>시 </a:t>
            </a:r>
            <a:r>
              <a:rPr lang="en-US" altLang="ko-KR" dirty="0" err="1" smtClean="0"/>
              <a:t>menuOpen</a:t>
            </a:r>
            <a:r>
              <a:rPr lang="en-US" altLang="ko-KR" dirty="0" smtClean="0"/>
              <a:t>(no)</a:t>
            </a:r>
            <a:r>
              <a:rPr lang="ko-KR" altLang="en-US" dirty="0" smtClean="0"/>
              <a:t>를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호출하게 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dirty="0" err="1" smtClean="0"/>
              <a:t>반복문을</a:t>
            </a:r>
            <a:r>
              <a:rPr lang="ko-KR" altLang="en-US" dirty="0" smtClean="0"/>
              <a:t> 돌려서 해당 번호가 아닌 메뉴들을</a:t>
            </a:r>
            <a:r>
              <a:rPr lang="en-US" altLang="ko-KR" baseline="0" dirty="0" smtClean="0"/>
              <a:t> </a:t>
            </a:r>
            <a:r>
              <a:rPr lang="en-US" altLang="ko-KR" baseline="0" dirty="0" err="1" smtClean="0"/>
              <a:t>slideUp</a:t>
            </a:r>
            <a:r>
              <a:rPr lang="ko-KR" altLang="en-US" baseline="0" dirty="0" smtClean="0"/>
              <a:t>한다</a:t>
            </a:r>
            <a:endParaRPr lang="en-US" altLang="ko-KR" baseline="0" dirty="0" smtClean="0"/>
          </a:p>
          <a:p>
            <a:r>
              <a:rPr lang="ko-KR" altLang="en-US" baseline="0" dirty="0" smtClean="0"/>
              <a:t>그 후에는 해당되는 메뉴의 번호</a:t>
            </a:r>
            <a:r>
              <a:rPr lang="en-US" altLang="ko-KR" baseline="0" dirty="0" smtClean="0"/>
              <a:t>(no)</a:t>
            </a:r>
            <a:r>
              <a:rPr lang="ko-KR" altLang="en-US" baseline="0" dirty="0" smtClean="0"/>
              <a:t>를 </a:t>
            </a:r>
            <a:r>
              <a:rPr lang="en-US" altLang="ko-KR" baseline="0" dirty="0" err="1" smtClean="0"/>
              <a:t>slideToggle</a:t>
            </a:r>
            <a:r>
              <a:rPr lang="en-US" altLang="ko-KR" baseline="0" dirty="0" smtClean="0"/>
              <a:t> (</a:t>
            </a:r>
            <a:r>
              <a:rPr lang="ko-KR" altLang="en-US" baseline="0" dirty="0" smtClean="0"/>
              <a:t>열었다 닫았다 할 수 있게 하기 위해</a:t>
            </a:r>
            <a:r>
              <a:rPr lang="en-US" altLang="ko-KR" baseline="0" dirty="0" smtClean="0"/>
              <a:t>) </a:t>
            </a:r>
            <a:r>
              <a:rPr lang="ko-KR" altLang="en-US" baseline="0" dirty="0" smtClean="0"/>
              <a:t>시키고</a:t>
            </a:r>
            <a:r>
              <a:rPr lang="en-US" altLang="ko-KR" baseline="0" dirty="0" smtClean="0"/>
              <a:t>, 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aseline="0" dirty="0" smtClean="0"/>
              <a:t>번호를 제외한 모든 메뉴에 </a:t>
            </a:r>
            <a:r>
              <a:rPr lang="en-US" altLang="ko-KR" dirty="0" smtClean="0"/>
              <a:t>Smaller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클래스를 부여한다</a:t>
            </a:r>
            <a:r>
              <a:rPr lang="en-US" altLang="ko-KR" baseline="0" dirty="0" smtClean="0"/>
              <a:t>. -&gt; </a:t>
            </a:r>
            <a:r>
              <a:rPr lang="ko-KR" altLang="en-US" baseline="0" dirty="0" smtClean="0"/>
              <a:t>색을 옅게 하고 크기를 </a:t>
            </a:r>
            <a:r>
              <a:rPr lang="ko-KR" altLang="en-US" baseline="0" dirty="0" err="1" smtClean="0"/>
              <a:t>작게만듬</a:t>
            </a:r>
            <a:r>
              <a:rPr lang="en-US" altLang="ko-KR" baseline="0" dirty="0" smtClean="0"/>
              <a:t>.</a:t>
            </a:r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3A3B19-255B-4300-B484-8B2FC614CF4F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40830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 smtClean="0"/>
              <a:t>jQuery</a:t>
            </a:r>
            <a:r>
              <a:rPr lang="en-US" altLang="ko-KR" baseline="0" dirty="0" smtClean="0"/>
              <a:t> API slide</a:t>
            </a:r>
            <a:r>
              <a:rPr lang="ko-KR" altLang="en-US" baseline="0" dirty="0" smtClean="0"/>
              <a:t>를 사용했다</a:t>
            </a:r>
            <a:r>
              <a:rPr lang="en-US" altLang="ko-KR" baseline="0" dirty="0" smtClean="0"/>
              <a:t>.</a:t>
            </a:r>
            <a:endParaRPr lang="en-US" altLang="ko-KR" dirty="0" smtClean="0"/>
          </a:p>
          <a:p>
            <a:r>
              <a:rPr lang="ko-KR" altLang="en-US" dirty="0" smtClean="0"/>
              <a:t>각 열리는 버튼에 번호</a:t>
            </a:r>
            <a:r>
              <a:rPr lang="en-US" altLang="ko-KR" dirty="0" smtClean="0"/>
              <a:t>(no)</a:t>
            </a:r>
            <a:r>
              <a:rPr lang="ko-KR" altLang="en-US" dirty="0" smtClean="0"/>
              <a:t>를 부여하고 </a:t>
            </a:r>
            <a:r>
              <a:rPr lang="en-US" altLang="ko-KR" dirty="0" err="1" smtClean="0"/>
              <a:t>onclick</a:t>
            </a:r>
            <a:r>
              <a:rPr lang="ko-KR" altLang="en-US" dirty="0" smtClean="0"/>
              <a:t>시 </a:t>
            </a:r>
            <a:r>
              <a:rPr lang="en-US" altLang="ko-KR" dirty="0" err="1" smtClean="0"/>
              <a:t>menuOpen</a:t>
            </a:r>
            <a:r>
              <a:rPr lang="en-US" altLang="ko-KR" dirty="0" smtClean="0"/>
              <a:t>(no)</a:t>
            </a:r>
            <a:r>
              <a:rPr lang="ko-KR" altLang="en-US" dirty="0" smtClean="0"/>
              <a:t>를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호출하게 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dirty="0" err="1" smtClean="0"/>
              <a:t>반복문을</a:t>
            </a:r>
            <a:r>
              <a:rPr lang="ko-KR" altLang="en-US" dirty="0" smtClean="0"/>
              <a:t> 돌려서 해당 번호가 아닌 메뉴들을</a:t>
            </a:r>
            <a:r>
              <a:rPr lang="en-US" altLang="ko-KR" baseline="0" dirty="0" smtClean="0"/>
              <a:t> </a:t>
            </a:r>
            <a:r>
              <a:rPr lang="en-US" altLang="ko-KR" baseline="0" dirty="0" err="1" smtClean="0"/>
              <a:t>slideUp</a:t>
            </a:r>
            <a:r>
              <a:rPr lang="ko-KR" altLang="en-US" baseline="0" dirty="0" smtClean="0"/>
              <a:t>한다</a:t>
            </a:r>
            <a:endParaRPr lang="en-US" altLang="ko-KR" baseline="0" dirty="0" smtClean="0"/>
          </a:p>
          <a:p>
            <a:r>
              <a:rPr lang="ko-KR" altLang="en-US" baseline="0" dirty="0" smtClean="0"/>
              <a:t>그 후에는 해당되는 메뉴의 번호</a:t>
            </a:r>
            <a:r>
              <a:rPr lang="en-US" altLang="ko-KR" baseline="0" dirty="0" smtClean="0"/>
              <a:t>(no)</a:t>
            </a:r>
            <a:r>
              <a:rPr lang="ko-KR" altLang="en-US" baseline="0" dirty="0" smtClean="0"/>
              <a:t>를 </a:t>
            </a:r>
            <a:r>
              <a:rPr lang="en-US" altLang="ko-KR" baseline="0" dirty="0" err="1" smtClean="0"/>
              <a:t>slideToggle</a:t>
            </a:r>
            <a:r>
              <a:rPr lang="en-US" altLang="ko-KR" baseline="0" dirty="0" smtClean="0"/>
              <a:t> (</a:t>
            </a:r>
            <a:r>
              <a:rPr lang="ko-KR" altLang="en-US" baseline="0" dirty="0" smtClean="0"/>
              <a:t>열었다 닫았다 할 수 있게 하기 위해</a:t>
            </a:r>
            <a:r>
              <a:rPr lang="en-US" altLang="ko-KR" baseline="0" dirty="0" smtClean="0"/>
              <a:t>) </a:t>
            </a:r>
            <a:r>
              <a:rPr lang="ko-KR" altLang="en-US" baseline="0" dirty="0" smtClean="0"/>
              <a:t>시키고</a:t>
            </a:r>
            <a:r>
              <a:rPr lang="en-US" altLang="ko-KR" baseline="0" dirty="0" smtClean="0"/>
              <a:t>, 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aseline="0" dirty="0" smtClean="0"/>
              <a:t>번호를 제외한 모든 메뉴에 </a:t>
            </a:r>
            <a:r>
              <a:rPr lang="en-US" altLang="ko-KR" dirty="0" smtClean="0"/>
              <a:t>Smaller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클래스를 부여한다</a:t>
            </a:r>
            <a:r>
              <a:rPr lang="en-US" altLang="ko-KR" baseline="0" dirty="0" smtClean="0"/>
              <a:t>. -&gt; </a:t>
            </a:r>
            <a:r>
              <a:rPr lang="ko-KR" altLang="en-US" baseline="0" dirty="0" smtClean="0"/>
              <a:t>색을 옅게 하고 크기를 </a:t>
            </a:r>
            <a:r>
              <a:rPr lang="ko-KR" altLang="en-US" baseline="0" dirty="0" err="1" smtClean="0"/>
              <a:t>작게만듬</a:t>
            </a:r>
            <a:r>
              <a:rPr lang="en-US" altLang="ko-KR" baseline="0" dirty="0" smtClean="0"/>
              <a:t>.</a:t>
            </a:r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3A3B19-255B-4300-B484-8B2FC614CF4F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40830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 smtClean="0"/>
              <a:t>jQuery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hide, show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사용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3A3B19-255B-4300-B484-8B2FC614CF4F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40830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 smtClean="0"/>
              <a:t>jQuery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hide, show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사용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3A3B19-255B-4300-B484-8B2FC614CF4F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40830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처음에 </a:t>
            </a:r>
            <a:r>
              <a:rPr lang="en-US" altLang="ko-KR" dirty="0" err="1" smtClean="0"/>
              <a:t>localstorage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admin </a:t>
            </a:r>
            <a:r>
              <a:rPr lang="ko-KR" altLang="en-US" dirty="0" smtClean="0"/>
              <a:t>계정 하나를 만들고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전체 </a:t>
            </a:r>
            <a:r>
              <a:rPr lang="ko-KR" altLang="en-US" baseline="0" dirty="0" err="1" smtClean="0"/>
              <a:t>회원수를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1</a:t>
            </a:r>
            <a:r>
              <a:rPr lang="ko-KR" altLang="en-US" baseline="0" dirty="0" smtClean="0"/>
              <a:t>로 초기화</a:t>
            </a:r>
            <a:endParaRPr lang="en-US" altLang="ko-KR" dirty="0" smtClean="0"/>
          </a:p>
          <a:p>
            <a:r>
              <a:rPr lang="ko-KR" altLang="en-US" dirty="0" smtClean="0"/>
              <a:t>필드에 데이터를 </a:t>
            </a:r>
            <a:r>
              <a:rPr lang="ko-KR" altLang="en-US" dirty="0" err="1" smtClean="0"/>
              <a:t>입력받고</a:t>
            </a:r>
            <a:r>
              <a:rPr lang="ko-KR" altLang="en-US" dirty="0" smtClean="0"/>
              <a:t> 회원가입 버튼을 클릭 시 </a:t>
            </a:r>
            <a:r>
              <a:rPr lang="en-US" altLang="ko-KR" dirty="0" err="1" smtClean="0"/>
              <a:t>reg</a:t>
            </a:r>
            <a:r>
              <a:rPr lang="en-US" altLang="ko-KR" dirty="0" smtClean="0"/>
              <a:t>() </a:t>
            </a:r>
            <a:r>
              <a:rPr lang="ko-KR" altLang="en-US" dirty="0" smtClean="0"/>
              <a:t>함수를 실행하고</a:t>
            </a:r>
            <a:r>
              <a:rPr lang="ko-KR" altLang="en-US" baseline="0" dirty="0" smtClean="0"/>
              <a:t> 필드의 값을 변수에 받는다</a:t>
            </a:r>
            <a:r>
              <a:rPr lang="en-US" altLang="ko-KR" baseline="0" dirty="0" smtClean="0"/>
              <a:t>.</a:t>
            </a:r>
          </a:p>
          <a:p>
            <a:r>
              <a:rPr lang="en-US" altLang="ko-KR" dirty="0" smtClean="0"/>
              <a:t>Id pw</a:t>
            </a:r>
            <a:r>
              <a:rPr lang="en-US" altLang="ko-KR" baseline="0" dirty="0" smtClean="0"/>
              <a:t> </a:t>
            </a:r>
            <a:r>
              <a:rPr lang="en-US" altLang="ko-KR" baseline="0" dirty="0" err="1" smtClean="0"/>
              <a:t>pw</a:t>
            </a:r>
            <a:r>
              <a:rPr lang="ko-KR" altLang="en-US" baseline="0" dirty="0" smtClean="0"/>
              <a:t>확인 필드 모두 비어있는지 확인</a:t>
            </a:r>
            <a:r>
              <a:rPr lang="en-US" altLang="ko-KR" baseline="0" dirty="0" smtClean="0"/>
              <a:t> -&gt; </a:t>
            </a:r>
            <a:r>
              <a:rPr lang="ko-KR" altLang="en-US" baseline="0" dirty="0" err="1" smtClean="0"/>
              <a:t>반복문으로</a:t>
            </a:r>
            <a:r>
              <a:rPr lang="ko-KR" altLang="en-US" baseline="0" dirty="0" smtClean="0"/>
              <a:t> 전체 데이터 안에서 같은 </a:t>
            </a:r>
            <a:r>
              <a:rPr lang="en-US" altLang="ko-KR" baseline="0" dirty="0" smtClean="0"/>
              <a:t>id</a:t>
            </a:r>
            <a:r>
              <a:rPr lang="ko-KR" altLang="en-US" baseline="0" dirty="0" smtClean="0"/>
              <a:t>있는지 확인 </a:t>
            </a:r>
            <a:r>
              <a:rPr lang="en-US" altLang="ko-KR" baseline="0" dirty="0" smtClean="0"/>
              <a:t>-&gt;  </a:t>
            </a:r>
            <a:r>
              <a:rPr lang="ko-KR" altLang="en-US" baseline="0" dirty="0" smtClean="0"/>
              <a:t>비밀번호와 비밀번호 확인 입력 필드가 같은지 확인</a:t>
            </a:r>
            <a:r>
              <a:rPr lang="en-US" altLang="ko-KR" baseline="0" dirty="0" smtClean="0"/>
              <a:t> -&gt;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모든 조건 통과하면</a:t>
            </a:r>
            <a:r>
              <a:rPr lang="en-US" altLang="ko-KR" baseline="0" dirty="0" smtClean="0"/>
              <a:t>, </a:t>
            </a:r>
            <a:r>
              <a:rPr lang="en-US" altLang="ko-KR" baseline="0" dirty="0" err="1" smtClean="0"/>
              <a:t>totaluser</a:t>
            </a:r>
            <a:r>
              <a:rPr lang="ko-KR" altLang="en-US" baseline="0" dirty="0" smtClean="0"/>
              <a:t>에 </a:t>
            </a:r>
            <a:r>
              <a:rPr lang="en-US" altLang="ko-KR" baseline="0" dirty="0" smtClean="0"/>
              <a:t>1</a:t>
            </a:r>
            <a:r>
              <a:rPr lang="ko-KR" altLang="en-US" baseline="0" dirty="0" smtClean="0"/>
              <a:t>을 더하고</a:t>
            </a:r>
            <a:r>
              <a:rPr lang="en-US" altLang="ko-KR" baseline="0" dirty="0" smtClean="0"/>
              <a:t>, id, pw, admin</a:t>
            </a:r>
            <a:r>
              <a:rPr lang="ko-KR" altLang="en-US" baseline="0" dirty="0" smtClean="0"/>
              <a:t>여부를 저장 후 회원가입 창을 종료한다</a:t>
            </a:r>
            <a:r>
              <a:rPr lang="en-US" altLang="ko-KR" baseline="0" dirty="0" smtClean="0"/>
              <a:t>.</a:t>
            </a:r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3A3B19-255B-4300-B484-8B2FC614CF4F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40830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필드에 데이터를 </a:t>
            </a:r>
            <a:r>
              <a:rPr lang="ko-KR" altLang="en-US" dirty="0" err="1" smtClean="0"/>
              <a:t>입력받고</a:t>
            </a:r>
            <a:r>
              <a:rPr lang="ko-KR" altLang="en-US" dirty="0" smtClean="0"/>
              <a:t> 로그인 버튼 클릭 시 </a:t>
            </a:r>
            <a:r>
              <a:rPr lang="en-US" altLang="ko-KR" dirty="0" err="1" smtClean="0"/>
              <a:t>log_in</a:t>
            </a:r>
            <a:r>
              <a:rPr lang="en-US" altLang="ko-KR" dirty="0" smtClean="0"/>
              <a:t>()</a:t>
            </a:r>
            <a:r>
              <a:rPr lang="ko-KR" altLang="en-US" dirty="0" smtClean="0"/>
              <a:t>함수 호출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필드의 값을 변수에 </a:t>
            </a:r>
            <a:r>
              <a:rPr lang="ko-KR" altLang="en-US" dirty="0" err="1" smtClean="0"/>
              <a:t>입력받고</a:t>
            </a:r>
            <a:r>
              <a:rPr lang="en-US" altLang="ko-KR" baseline="0" dirty="0" smtClean="0"/>
              <a:t> id, pw </a:t>
            </a:r>
            <a:r>
              <a:rPr lang="ko-KR" altLang="en-US" baseline="0" dirty="0" err="1" smtClean="0"/>
              <a:t>둘다</a:t>
            </a:r>
            <a:r>
              <a:rPr lang="ko-KR" altLang="en-US" baseline="0" dirty="0" smtClean="0"/>
              <a:t> 빈칸이 아닌지 확인 </a:t>
            </a:r>
            <a:r>
              <a:rPr lang="en-US" altLang="ko-KR" baseline="0" dirty="0" smtClean="0"/>
              <a:t>-&gt; </a:t>
            </a:r>
            <a:r>
              <a:rPr lang="en-US" altLang="ko-KR" baseline="0" dirty="0" err="1" smtClean="0"/>
              <a:t>chk_id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함수에서 </a:t>
            </a:r>
            <a:r>
              <a:rPr lang="en-US" altLang="ko-KR" baseline="0" dirty="0" smtClean="0"/>
              <a:t>id</a:t>
            </a:r>
            <a:r>
              <a:rPr lang="ko-KR" altLang="en-US" baseline="0" dirty="0" smtClean="0"/>
              <a:t>에 해당하는 </a:t>
            </a:r>
            <a:r>
              <a:rPr lang="ko-KR" altLang="en-US" baseline="0" dirty="0" err="1" smtClean="0"/>
              <a:t>키값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반환받는다</a:t>
            </a:r>
            <a:r>
              <a:rPr lang="en-US" altLang="ko-KR" baseline="0" dirty="0" smtClean="0"/>
              <a:t>.</a:t>
            </a:r>
          </a:p>
          <a:p>
            <a:r>
              <a:rPr lang="en-US" altLang="ko-KR" baseline="0" dirty="0" smtClean="0"/>
              <a:t>-&gt; </a:t>
            </a:r>
            <a:r>
              <a:rPr lang="ko-KR" altLang="en-US" baseline="0" dirty="0" smtClean="0"/>
              <a:t>이 </a:t>
            </a:r>
            <a:r>
              <a:rPr lang="ko-KR" altLang="en-US" baseline="0" dirty="0" err="1" smtClean="0"/>
              <a:t>키값을</a:t>
            </a:r>
            <a:r>
              <a:rPr lang="ko-KR" altLang="en-US" baseline="0" dirty="0" smtClean="0"/>
              <a:t> 사용하여 </a:t>
            </a:r>
            <a:r>
              <a:rPr lang="en-US" altLang="ko-KR" baseline="0" dirty="0" smtClean="0"/>
              <a:t>id</a:t>
            </a:r>
            <a:r>
              <a:rPr lang="ko-KR" altLang="en-US" baseline="0" dirty="0" smtClean="0"/>
              <a:t>에 해당하는 비밀번호인지 확인하고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맞으면</a:t>
            </a:r>
            <a:endParaRPr lang="en-US" altLang="ko-KR" baseline="0" dirty="0" smtClean="0"/>
          </a:p>
          <a:p>
            <a:r>
              <a:rPr lang="ko-KR" altLang="en-US" baseline="0" dirty="0" err="1" smtClean="0"/>
              <a:t>세션스토리지에</a:t>
            </a:r>
            <a:r>
              <a:rPr lang="ko-KR" altLang="en-US" baseline="0" dirty="0" smtClean="0"/>
              <a:t> 로그인 여부를 </a:t>
            </a:r>
            <a:r>
              <a:rPr lang="en-US" altLang="ko-KR" baseline="0" dirty="0" smtClean="0"/>
              <a:t>1</a:t>
            </a:r>
            <a:r>
              <a:rPr lang="ko-KR" altLang="en-US" baseline="0" dirty="0" smtClean="0"/>
              <a:t>로 지정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어드민</a:t>
            </a:r>
            <a:r>
              <a:rPr lang="ko-KR" altLang="en-US" baseline="0" dirty="0" smtClean="0"/>
              <a:t> 여부</a:t>
            </a:r>
            <a:r>
              <a:rPr lang="en-US" altLang="ko-KR" baseline="0" dirty="0" smtClean="0"/>
              <a:t>, ID</a:t>
            </a:r>
            <a:r>
              <a:rPr lang="ko-KR" altLang="en-US" baseline="0" dirty="0" smtClean="0"/>
              <a:t>값을 </a:t>
            </a:r>
            <a:r>
              <a:rPr lang="ko-KR" altLang="en-US" baseline="0" dirty="0" err="1" smtClean="0"/>
              <a:t>로컬스토리지에서</a:t>
            </a:r>
            <a:r>
              <a:rPr lang="ko-KR" altLang="en-US" baseline="0" dirty="0" smtClean="0"/>
              <a:t> 받아와서 저장해준다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en-US" altLang="ko-KR" baseline="0" dirty="0" err="1" smtClean="0"/>
              <a:t>Change_loginfo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함수를 호출하여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왼쪽 메뉴에서 로그인 여부를 확인할 수 있게 바꿔준다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dirty="0" smtClean="0"/>
              <a:t>왼쪽</a:t>
            </a:r>
            <a:r>
              <a:rPr lang="ko-KR" altLang="en-US" baseline="0" dirty="0" smtClean="0"/>
              <a:t> 메뉴 상단의 로그인 </a:t>
            </a:r>
            <a:r>
              <a:rPr lang="en-US" altLang="ko-KR" baseline="0" dirty="0" smtClean="0"/>
              <a:t>| </a:t>
            </a:r>
            <a:r>
              <a:rPr lang="ko-KR" altLang="en-US" baseline="0" dirty="0" smtClean="0"/>
              <a:t>회원가입 버튼을 </a:t>
            </a:r>
            <a:r>
              <a:rPr lang="en-US" altLang="ko-KR" baseline="0" dirty="0" smtClean="0"/>
              <a:t>-&gt; ID | </a:t>
            </a:r>
            <a:r>
              <a:rPr lang="ko-KR" altLang="en-US" baseline="0" dirty="0" smtClean="0"/>
              <a:t>로그아웃 으로 만드는 함수</a:t>
            </a:r>
            <a:endParaRPr lang="en-US" altLang="ko-KR" baseline="0" dirty="0" smtClean="0"/>
          </a:p>
          <a:p>
            <a:endParaRPr lang="en-US" altLang="ko-KR" baseline="0" dirty="0" smtClean="0"/>
          </a:p>
          <a:p>
            <a:r>
              <a:rPr lang="en-US" altLang="ko-KR" baseline="0" dirty="0" err="1" smtClean="0"/>
              <a:t>jQuery</a:t>
            </a:r>
            <a:r>
              <a:rPr lang="ko-KR" altLang="en-US" baseline="0" dirty="0" smtClean="0"/>
              <a:t>로 왼쪽 상단 메뉴 </a:t>
            </a:r>
            <a:r>
              <a:rPr lang="ko-KR" altLang="en-US" baseline="0" dirty="0" err="1" smtClean="0"/>
              <a:t>네비게이션</a:t>
            </a:r>
            <a:r>
              <a:rPr lang="ko-KR" altLang="en-US" baseline="0" dirty="0" smtClean="0"/>
              <a:t> 태그의 </a:t>
            </a:r>
            <a:r>
              <a:rPr lang="en-US" altLang="ko-KR" baseline="0" dirty="0" smtClean="0"/>
              <a:t>id</a:t>
            </a:r>
            <a:r>
              <a:rPr lang="ko-KR" altLang="en-US" baseline="0" dirty="0" smtClean="0"/>
              <a:t>인 </a:t>
            </a:r>
            <a:r>
              <a:rPr lang="en-US" altLang="ko-KR" baseline="0" dirty="0" smtClean="0"/>
              <a:t>upper-link</a:t>
            </a:r>
            <a:r>
              <a:rPr lang="ko-KR" altLang="en-US" baseline="0" dirty="0" smtClean="0"/>
              <a:t>로 접근 </a:t>
            </a:r>
            <a:r>
              <a:rPr lang="en-US" altLang="ko-KR" baseline="0" dirty="0" smtClean="0"/>
              <a:t>html</a:t>
            </a:r>
            <a:r>
              <a:rPr lang="ko-KR" altLang="en-US" baseline="0" dirty="0" err="1" smtClean="0"/>
              <a:t>메소드를</a:t>
            </a:r>
            <a:r>
              <a:rPr lang="ko-KR" altLang="en-US" baseline="0" dirty="0" smtClean="0"/>
              <a:t> 사용하여 변경해준다</a:t>
            </a:r>
            <a:r>
              <a:rPr lang="en-US" altLang="ko-KR" baseline="0" dirty="0" smtClean="0"/>
              <a:t>.</a:t>
            </a:r>
            <a:endParaRPr lang="ko-KR" altLang="en-US" dirty="0" smtClean="0"/>
          </a:p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3A3B19-255B-4300-B484-8B2FC614CF4F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40830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7404B9-1F1C-4715-A8D3-E4B3BD3DEEEF}" type="datetimeFigureOut">
              <a:rPr lang="ko-KR" altLang="en-US" smtClean="0"/>
              <a:t>2017-06-11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5B2A1-C74A-4DD4-9103-A1B5BC75255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62313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7404B9-1F1C-4715-A8D3-E4B3BD3DEEEF}" type="datetimeFigureOut">
              <a:rPr lang="ko-KR" altLang="en-US" smtClean="0"/>
              <a:t>2017-06-11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5B2A1-C74A-4DD4-9103-A1B5BC75255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49607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7404B9-1F1C-4715-A8D3-E4B3BD3DEEEF}" type="datetimeFigureOut">
              <a:rPr lang="ko-KR" altLang="en-US" smtClean="0"/>
              <a:t>2017-06-11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5B2A1-C74A-4DD4-9103-A1B5BC75255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62023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7404B9-1F1C-4715-A8D3-E4B3BD3DEEEF}" type="datetimeFigureOut">
              <a:rPr lang="ko-KR" altLang="en-US" smtClean="0"/>
              <a:t>2017-06-11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5B2A1-C74A-4DD4-9103-A1B5BC75255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915123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7404B9-1F1C-4715-A8D3-E4B3BD3DEEEF}" type="datetimeFigureOut">
              <a:rPr lang="ko-KR" altLang="en-US" smtClean="0"/>
              <a:t>2017-06-11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5B2A1-C74A-4DD4-9103-A1B5BC75255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25208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7404B9-1F1C-4715-A8D3-E4B3BD3DEEEF}" type="datetimeFigureOut">
              <a:rPr lang="ko-KR" altLang="en-US" smtClean="0"/>
              <a:t>2017-06-11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5B2A1-C74A-4DD4-9103-A1B5BC75255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94540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7404B9-1F1C-4715-A8D3-E4B3BD3DEEEF}" type="datetimeFigureOut">
              <a:rPr lang="ko-KR" altLang="en-US" smtClean="0"/>
              <a:t>2017-06-11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5B2A1-C74A-4DD4-9103-A1B5BC75255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39410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7404B9-1F1C-4715-A8D3-E4B3BD3DEEEF}" type="datetimeFigureOut">
              <a:rPr lang="ko-KR" altLang="en-US" smtClean="0"/>
              <a:t>2017-06-11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5B2A1-C74A-4DD4-9103-A1B5BC75255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89386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7404B9-1F1C-4715-A8D3-E4B3BD3DEEEF}" type="datetimeFigureOut">
              <a:rPr lang="ko-KR" altLang="en-US" smtClean="0"/>
              <a:t>2017-06-11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5B2A1-C74A-4DD4-9103-A1B5BC75255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41182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7404B9-1F1C-4715-A8D3-E4B3BD3DEEEF}" type="datetimeFigureOut">
              <a:rPr lang="ko-KR" altLang="en-US" smtClean="0"/>
              <a:t>2017-06-11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5B2A1-C74A-4DD4-9103-A1B5BC75255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67692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7404B9-1F1C-4715-A8D3-E4B3BD3DEEEF}" type="datetimeFigureOut">
              <a:rPr lang="ko-KR" altLang="en-US" smtClean="0"/>
              <a:t>2017-06-11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5B2A1-C74A-4DD4-9103-A1B5BC75255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63894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7404B9-1F1C-4715-A8D3-E4B3BD3DEEEF}" type="datetimeFigureOut">
              <a:rPr lang="ko-KR" altLang="en-US" smtClean="0"/>
              <a:t>2017-06-11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D5B2A1-C74A-4DD4-9103-A1B5BC75255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31817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4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-1620688" y="-171400"/>
            <a:ext cx="11593288" cy="792088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14011214 </a:t>
            </a:r>
            <a:r>
              <a:rPr lang="ko-KR" altLang="en-US" dirty="0" smtClean="0"/>
              <a:t>이태형 </a:t>
            </a:r>
            <a:r>
              <a:rPr lang="ko-KR" altLang="en-US" dirty="0" err="1" smtClean="0"/>
              <a:t>ㅁㄴㅇㄻㄴㅇㄻㄴㅇㄹ</a:t>
            </a:r>
            <a:endParaRPr lang="ko-KR" altLang="en-US" dirty="0"/>
          </a:p>
        </p:txBody>
      </p:sp>
      <p:sp>
        <p:nvSpPr>
          <p:cNvPr id="20" name="타원 19"/>
          <p:cNvSpPr/>
          <p:nvPr/>
        </p:nvSpPr>
        <p:spPr>
          <a:xfrm>
            <a:off x="5652120" y="4668341"/>
            <a:ext cx="5148572" cy="514857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타원 5"/>
          <p:cNvSpPr/>
          <p:nvPr/>
        </p:nvSpPr>
        <p:spPr>
          <a:xfrm>
            <a:off x="-2340768" y="-4347864"/>
            <a:ext cx="10837204" cy="10837204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-252536" y="2590056"/>
            <a:ext cx="5572200" cy="622920"/>
          </a:xfrm>
        </p:spPr>
        <p:txBody>
          <a:bodyPr>
            <a:normAutofit/>
          </a:bodyPr>
          <a:lstStyle/>
          <a:p>
            <a:r>
              <a:rPr lang="ko-KR" altLang="en-US" sz="2400" b="1" dirty="0" err="1" smtClean="0">
                <a:solidFill>
                  <a:schemeClr val="bg2">
                    <a:lumMod val="25000"/>
                  </a:schemeClr>
                </a:solidFill>
              </a:rPr>
              <a:t>멘토와</a:t>
            </a:r>
            <a:r>
              <a:rPr lang="ko-KR" altLang="en-US" sz="2400" b="1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ko-KR" altLang="en-US" sz="2400" b="1" dirty="0" err="1" smtClean="0">
                <a:solidFill>
                  <a:schemeClr val="bg2">
                    <a:lumMod val="25000"/>
                  </a:schemeClr>
                </a:solidFill>
              </a:rPr>
              <a:t>멘티를</a:t>
            </a:r>
            <a:r>
              <a:rPr lang="ko-KR" altLang="en-US" sz="2400" b="1" dirty="0" smtClean="0">
                <a:solidFill>
                  <a:schemeClr val="bg2">
                    <a:lumMod val="25000"/>
                  </a:schemeClr>
                </a:solidFill>
              </a:rPr>
              <a:t> 이어주는</a:t>
            </a:r>
            <a:endParaRPr lang="ko-KR" altLang="en-US" sz="2400" b="1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1026" name="Picture 2" descr="C:\Users\TH-home\Desktop\티토 합치는중\resource_main\main_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484784"/>
            <a:ext cx="4752528" cy="4752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5985763" y="5832265"/>
            <a:ext cx="315823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 smtClean="0">
                <a:solidFill>
                  <a:schemeClr val="bg1">
                    <a:lumMod val="50000"/>
                  </a:schemeClr>
                </a:solidFill>
              </a:rPr>
              <a:t>디지털콘텐츠학과</a:t>
            </a:r>
            <a:r>
              <a:rPr lang="ko-KR" altLang="en-US" sz="14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</a:rPr>
              <a:t>14011214 </a:t>
            </a:r>
            <a:r>
              <a:rPr lang="ko-KR" altLang="en-US" sz="1400" dirty="0" smtClean="0">
                <a:solidFill>
                  <a:schemeClr val="bg1">
                    <a:lumMod val="50000"/>
                  </a:schemeClr>
                </a:solidFill>
              </a:rPr>
              <a:t>이태형</a:t>
            </a:r>
            <a:endParaRPr lang="en-US" altLang="ko-KR" sz="1400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ko-KR" altLang="en-US" sz="1400" dirty="0" smtClean="0">
                <a:solidFill>
                  <a:schemeClr val="bg1">
                    <a:lumMod val="50000"/>
                  </a:schemeClr>
                </a:solidFill>
              </a:rPr>
              <a:t>컴퓨터공학과       </a:t>
            </a:r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</a:rPr>
              <a:t>16010946 </a:t>
            </a:r>
            <a:r>
              <a:rPr lang="ko-KR" altLang="en-US" sz="1400" dirty="0" smtClean="0">
                <a:solidFill>
                  <a:schemeClr val="bg1">
                    <a:lumMod val="50000"/>
                  </a:schemeClr>
                </a:solidFill>
              </a:rPr>
              <a:t>김은숙</a:t>
            </a:r>
            <a:endParaRPr lang="en-US" altLang="ko-KR" sz="1400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ko-KR" altLang="en-US" sz="1400" dirty="0" smtClean="0">
                <a:solidFill>
                  <a:schemeClr val="bg1">
                    <a:lumMod val="50000"/>
                  </a:schemeClr>
                </a:solidFill>
              </a:rPr>
              <a:t>컴퓨터공학과       </a:t>
            </a:r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</a:rPr>
              <a:t>16010953 </a:t>
            </a:r>
            <a:r>
              <a:rPr lang="ko-KR" altLang="en-US" sz="1400" dirty="0" smtClean="0">
                <a:solidFill>
                  <a:schemeClr val="bg1">
                    <a:lumMod val="50000"/>
                  </a:schemeClr>
                </a:solidFill>
              </a:rPr>
              <a:t>김다은</a:t>
            </a:r>
            <a:endParaRPr lang="en-US" altLang="ko-KR" sz="1400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ko-KR" altLang="en-US" sz="1400" dirty="0" smtClean="0">
                <a:solidFill>
                  <a:schemeClr val="bg1">
                    <a:lumMod val="50000"/>
                  </a:schemeClr>
                </a:solidFill>
              </a:rPr>
              <a:t>컴퓨터공학과       </a:t>
            </a:r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</a:rPr>
              <a:t>16010977 </a:t>
            </a:r>
            <a:r>
              <a:rPr lang="ko-KR" altLang="en-US" sz="1400" dirty="0" smtClean="0">
                <a:solidFill>
                  <a:schemeClr val="bg1">
                    <a:lumMod val="50000"/>
                  </a:schemeClr>
                </a:solidFill>
              </a:rPr>
              <a:t>이동엽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-2772816" y="3140968"/>
            <a:ext cx="8568952" cy="72008"/>
          </a:xfrm>
          <a:prstGeom prst="rect">
            <a:avLst/>
          </a:prstGeom>
          <a:solidFill>
            <a:srgbClr val="4419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Picture 4" descr="관련 이미지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9350" y="2642947"/>
            <a:ext cx="474755" cy="534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5062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-1629374" y="-200642"/>
            <a:ext cx="11593288" cy="792088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직사각형 40"/>
          <p:cNvSpPr/>
          <p:nvPr/>
        </p:nvSpPr>
        <p:spPr>
          <a:xfrm>
            <a:off x="0" y="4797152"/>
            <a:ext cx="4499434" cy="1714045"/>
          </a:xfrm>
          <a:prstGeom prst="rect">
            <a:avLst/>
          </a:prstGeom>
          <a:solidFill>
            <a:srgbClr val="FFFD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6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-3024844" y="-1215516"/>
            <a:ext cx="5148572" cy="5148572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부제목 2"/>
          <p:cNvSpPr txBox="1">
            <a:spLocks/>
          </p:cNvSpPr>
          <p:nvPr/>
        </p:nvSpPr>
        <p:spPr>
          <a:xfrm>
            <a:off x="35496" y="141784"/>
            <a:ext cx="5572200" cy="622920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400" b="1" dirty="0" smtClean="0">
                <a:solidFill>
                  <a:schemeClr val="bg2">
                    <a:lumMod val="25000"/>
                  </a:schemeClr>
                </a:solidFill>
              </a:rPr>
              <a:t>main.css</a:t>
            </a:r>
          </a:p>
          <a:p>
            <a:pPr marL="0" indent="0">
              <a:buNone/>
            </a:pPr>
            <a:r>
              <a:rPr lang="ko-KR" altLang="en-US" sz="2400" b="1" dirty="0" smtClean="0">
                <a:solidFill>
                  <a:schemeClr val="bg2">
                    <a:lumMod val="25000"/>
                  </a:schemeClr>
                </a:solidFill>
              </a:rPr>
              <a:t>좌측 메뉴 </a:t>
            </a:r>
            <a:r>
              <a:rPr lang="en-US" altLang="ko-KR" sz="2400" b="1" dirty="0" smtClean="0">
                <a:solidFill>
                  <a:schemeClr val="bg2">
                    <a:lumMod val="25000"/>
                  </a:schemeClr>
                </a:solidFill>
              </a:rPr>
              <a:t>hover</a:t>
            </a:r>
            <a:endParaRPr lang="ko-KR" altLang="en-US" sz="2400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5607696" y="1772733"/>
            <a:ext cx="3428800" cy="72008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color 0.7s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5652120" y="2492813"/>
            <a:ext cx="4311794" cy="938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/>
          <p:cNvSpPr/>
          <p:nvPr/>
        </p:nvSpPr>
        <p:spPr>
          <a:xfrm>
            <a:off x="4644008" y="1484618"/>
            <a:ext cx="1296310" cy="1296310"/>
          </a:xfrm>
          <a:prstGeom prst="ellipse">
            <a:avLst/>
          </a:prstGeom>
          <a:solidFill>
            <a:schemeClr val="bg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transition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5895728" y="3141051"/>
            <a:ext cx="3428800" cy="72008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0.1px </a:t>
            </a:r>
            <a:r>
              <a:rPr lang="en-US" altLang="ko-KR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0.1px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rgb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(30,30,30)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5652120" y="3861131"/>
            <a:ext cx="4311794" cy="93839"/>
          </a:xfrm>
          <a:prstGeom prst="rect">
            <a:avLst/>
          </a:prstGeom>
          <a:solidFill>
            <a:srgbClr val="4419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4644008" y="2852936"/>
            <a:ext cx="1296310" cy="1296310"/>
          </a:xfrm>
          <a:prstGeom prst="ellipse">
            <a:avLst/>
          </a:prstGeom>
          <a:solidFill>
            <a:schemeClr val="bg2"/>
          </a:solidFill>
          <a:ln>
            <a:solidFill>
              <a:srgbClr val="4419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text-shadow</a:t>
            </a:r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15543"/>
            <a:ext cx="4499434" cy="17814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042268"/>
            <a:ext cx="4499434" cy="1426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6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956" b="24175"/>
          <a:stretch/>
        </p:blipFill>
        <p:spPr bwMode="auto">
          <a:xfrm>
            <a:off x="93352" y="5511319"/>
            <a:ext cx="4312729" cy="5800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83568" y="5157192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hover</a:t>
            </a:r>
            <a:endParaRPr lang="ko-KR" alt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2821596" y="5157192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normal</a:t>
            </a:r>
            <a:endParaRPr lang="ko-KR" altLang="en-US" dirty="0"/>
          </a:p>
        </p:txBody>
      </p:sp>
      <p:sp>
        <p:nvSpPr>
          <p:cNvPr id="42" name="직사각형 41"/>
          <p:cNvSpPr/>
          <p:nvPr/>
        </p:nvSpPr>
        <p:spPr>
          <a:xfrm>
            <a:off x="5607696" y="345309"/>
            <a:ext cx="3428800" cy="72008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rgb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(30,30,30)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5652120" y="1065389"/>
            <a:ext cx="4311794" cy="93839"/>
          </a:xfrm>
          <a:prstGeom prst="rect">
            <a:avLst/>
          </a:prstGeom>
          <a:solidFill>
            <a:srgbClr val="4419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/>
          <p:cNvSpPr/>
          <p:nvPr/>
        </p:nvSpPr>
        <p:spPr>
          <a:xfrm>
            <a:off x="4644008" y="57194"/>
            <a:ext cx="1296310" cy="1296310"/>
          </a:xfrm>
          <a:prstGeom prst="ellipse">
            <a:avLst/>
          </a:prstGeom>
          <a:solidFill>
            <a:schemeClr val="bg2"/>
          </a:solidFill>
          <a:ln>
            <a:solidFill>
              <a:srgbClr val="4419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color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1672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-1629374" y="-200642"/>
            <a:ext cx="11593288" cy="792088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2" name="직사각형 51"/>
          <p:cNvSpPr/>
          <p:nvPr/>
        </p:nvSpPr>
        <p:spPr>
          <a:xfrm>
            <a:off x="395536" y="4797152"/>
            <a:ext cx="3888432" cy="1714045"/>
          </a:xfrm>
          <a:prstGeom prst="rect">
            <a:avLst/>
          </a:prstGeom>
          <a:solidFill>
            <a:srgbClr val="FFFD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jQuery</a:t>
            </a:r>
            <a:r>
              <a:rPr lang="en-US" altLang="ko-KR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API : slide </a:t>
            </a:r>
            <a:r>
              <a:rPr lang="ko-KR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사용</a:t>
            </a:r>
            <a:endParaRPr lang="en-US" altLang="ko-KR" sz="1600" b="1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en-US" altLang="ko-KR" sz="16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버튼에 번호 부여</a:t>
            </a:r>
            <a:endParaRPr lang="en-US" altLang="ko-KR" sz="16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해당 번호가 아니면 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slide up/smaller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부여</a:t>
            </a:r>
            <a:endParaRPr lang="en-US" altLang="ko-KR" sz="16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해당 번호면 </a:t>
            </a:r>
            <a:r>
              <a:rPr lang="en-US" altLang="ko-KR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slideToggle</a:t>
            </a:r>
            <a:endParaRPr lang="en-US" altLang="ko-KR" sz="16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-3024844" y="-1215516"/>
            <a:ext cx="5148572" cy="5148572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부제목 2"/>
          <p:cNvSpPr txBox="1">
            <a:spLocks/>
          </p:cNvSpPr>
          <p:nvPr/>
        </p:nvSpPr>
        <p:spPr>
          <a:xfrm>
            <a:off x="35496" y="141784"/>
            <a:ext cx="5572200" cy="622920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400" b="1" dirty="0" smtClean="0">
                <a:solidFill>
                  <a:schemeClr val="bg2">
                    <a:lumMod val="25000"/>
                  </a:schemeClr>
                </a:solidFill>
              </a:rPr>
              <a:t>main.js</a:t>
            </a:r>
          </a:p>
          <a:p>
            <a:pPr marL="0" indent="0">
              <a:buNone/>
            </a:pPr>
            <a:r>
              <a:rPr lang="ko-KR" altLang="en-US" sz="2400" b="1" dirty="0" smtClean="0">
                <a:solidFill>
                  <a:schemeClr val="bg2">
                    <a:lumMod val="25000"/>
                  </a:schemeClr>
                </a:solidFill>
              </a:rPr>
              <a:t>좌측 메뉴 </a:t>
            </a:r>
            <a:r>
              <a:rPr lang="en-US" altLang="ko-KR" sz="2400" b="1" dirty="0" smtClean="0">
                <a:solidFill>
                  <a:schemeClr val="bg2">
                    <a:lumMod val="25000"/>
                  </a:schemeClr>
                </a:solidFill>
              </a:rPr>
              <a:t>open</a:t>
            </a:r>
            <a:endParaRPr lang="ko-KR" altLang="en-US" sz="2400" b="1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7" y="1233105"/>
            <a:ext cx="4455640" cy="33480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직사각형 20"/>
          <p:cNvSpPr/>
          <p:nvPr/>
        </p:nvSpPr>
        <p:spPr>
          <a:xfrm>
            <a:off x="5607696" y="345309"/>
            <a:ext cx="3428800" cy="72008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버튼 번호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5652120" y="1065389"/>
            <a:ext cx="4311794" cy="93839"/>
          </a:xfrm>
          <a:prstGeom prst="rect">
            <a:avLst/>
          </a:prstGeom>
          <a:solidFill>
            <a:srgbClr val="4419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/>
          <p:cNvSpPr/>
          <p:nvPr/>
        </p:nvSpPr>
        <p:spPr>
          <a:xfrm>
            <a:off x="4644008" y="57194"/>
            <a:ext cx="1296310" cy="1296310"/>
          </a:xfrm>
          <a:prstGeom prst="ellipse">
            <a:avLst/>
          </a:prstGeom>
          <a:solidFill>
            <a:schemeClr val="bg2"/>
          </a:solidFill>
          <a:ln>
            <a:solidFill>
              <a:srgbClr val="4419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no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607696" y="1772733"/>
            <a:ext cx="3428800" cy="72008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slideUP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기능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5652120" y="2492813"/>
            <a:ext cx="4311794" cy="938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4644008" y="1484618"/>
            <a:ext cx="1296310" cy="1296310"/>
          </a:xfrm>
          <a:prstGeom prst="ellipse">
            <a:avLst/>
          </a:prstGeom>
          <a:solidFill>
            <a:schemeClr val="bg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menu</a:t>
            </a:r>
          </a:p>
          <a:p>
            <a:pPr algn="ctr"/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Close</a:t>
            </a:r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5607696" y="3141051"/>
            <a:ext cx="3428800" cy="72008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slideToggle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기능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5652120" y="3861131"/>
            <a:ext cx="4311794" cy="93839"/>
          </a:xfrm>
          <a:prstGeom prst="rect">
            <a:avLst/>
          </a:prstGeom>
          <a:solidFill>
            <a:srgbClr val="4419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/>
          <p:cNvSpPr/>
          <p:nvPr/>
        </p:nvSpPr>
        <p:spPr>
          <a:xfrm>
            <a:off x="4644008" y="2852936"/>
            <a:ext cx="1296310" cy="1296310"/>
          </a:xfrm>
          <a:prstGeom prst="ellipse">
            <a:avLst/>
          </a:prstGeom>
          <a:solidFill>
            <a:schemeClr val="bg2"/>
          </a:solidFill>
          <a:ln>
            <a:solidFill>
              <a:srgbClr val="4419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smenu</a:t>
            </a:r>
            <a:endParaRPr lang="en-US" altLang="ko-KR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Open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5592813" y="4509037"/>
            <a:ext cx="3428800" cy="72008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Smaller 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부여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5637237" y="5229117"/>
            <a:ext cx="4311794" cy="938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/>
          <p:cNvSpPr/>
          <p:nvPr/>
        </p:nvSpPr>
        <p:spPr>
          <a:xfrm>
            <a:off x="4629125" y="4220922"/>
            <a:ext cx="1296310" cy="1296310"/>
          </a:xfrm>
          <a:prstGeom prst="ellipse">
            <a:avLst/>
          </a:prstGeom>
          <a:solidFill>
            <a:schemeClr val="bg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add</a:t>
            </a:r>
          </a:p>
          <a:p>
            <a:pPr algn="ctr"/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Class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0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4411" y="1531416"/>
            <a:ext cx="2514600" cy="430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6536" y="1531416"/>
            <a:ext cx="2047875" cy="3400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83961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-1629374" y="-200642"/>
            <a:ext cx="11593288" cy="792088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타원 16"/>
          <p:cNvSpPr/>
          <p:nvPr/>
        </p:nvSpPr>
        <p:spPr>
          <a:xfrm>
            <a:off x="-3024844" y="-1215516"/>
            <a:ext cx="5148572" cy="5148572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부제목 2"/>
          <p:cNvSpPr txBox="1">
            <a:spLocks/>
          </p:cNvSpPr>
          <p:nvPr/>
        </p:nvSpPr>
        <p:spPr>
          <a:xfrm>
            <a:off x="35496" y="141784"/>
            <a:ext cx="5572200" cy="622920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400" b="1" dirty="0" smtClean="0">
                <a:solidFill>
                  <a:schemeClr val="bg2">
                    <a:lumMod val="25000"/>
                  </a:schemeClr>
                </a:solidFill>
              </a:rPr>
              <a:t>main.js</a:t>
            </a:r>
          </a:p>
          <a:p>
            <a:pPr marL="0" indent="0">
              <a:buNone/>
            </a:pPr>
            <a:r>
              <a:rPr lang="ko-KR" altLang="en-US" sz="2400" b="1" dirty="0" smtClean="0">
                <a:solidFill>
                  <a:schemeClr val="bg2">
                    <a:lumMod val="25000"/>
                  </a:schemeClr>
                </a:solidFill>
              </a:rPr>
              <a:t>좌측 메뉴 </a:t>
            </a:r>
            <a:r>
              <a:rPr lang="en-US" altLang="ko-KR" sz="2400" b="1" dirty="0" smtClean="0">
                <a:solidFill>
                  <a:schemeClr val="bg2">
                    <a:lumMod val="25000"/>
                  </a:schemeClr>
                </a:solidFill>
              </a:rPr>
              <a:t>open</a:t>
            </a:r>
            <a:endParaRPr lang="ko-KR" altLang="en-US" sz="2400" b="1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7" y="1233105"/>
            <a:ext cx="4455640" cy="33480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7280" y="1268760"/>
            <a:ext cx="1953028" cy="3343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8180" y="1244937"/>
            <a:ext cx="1590536" cy="26410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직사각형 21"/>
          <p:cNvSpPr/>
          <p:nvPr/>
        </p:nvSpPr>
        <p:spPr>
          <a:xfrm>
            <a:off x="395536" y="4797152"/>
            <a:ext cx="3888432" cy="1714045"/>
          </a:xfrm>
          <a:prstGeom prst="rect">
            <a:avLst/>
          </a:prstGeom>
          <a:solidFill>
            <a:srgbClr val="FFFD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jQuery</a:t>
            </a:r>
            <a:r>
              <a:rPr lang="en-US" altLang="ko-KR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API : slide </a:t>
            </a:r>
            <a:r>
              <a:rPr lang="ko-KR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사용</a:t>
            </a:r>
            <a:endParaRPr lang="en-US" altLang="ko-KR" sz="1600" b="1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en-US" altLang="ko-KR" sz="16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버튼에 번호 부여</a:t>
            </a:r>
            <a:endParaRPr lang="en-US" altLang="ko-KR" sz="16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해당 번호가 아니면 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slide up/smaller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부여</a:t>
            </a:r>
            <a:endParaRPr lang="en-US" altLang="ko-KR" sz="16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해당 번호면 </a:t>
            </a:r>
            <a:r>
              <a:rPr lang="en-US" altLang="ko-KR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slideToggle</a:t>
            </a:r>
            <a:endParaRPr lang="en-US" altLang="ko-KR" sz="16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1569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-1629374" y="-200642"/>
            <a:ext cx="11593288" cy="792088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타원 16"/>
          <p:cNvSpPr/>
          <p:nvPr/>
        </p:nvSpPr>
        <p:spPr>
          <a:xfrm>
            <a:off x="-3024844" y="-1215516"/>
            <a:ext cx="5148572" cy="5148572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부제목 2"/>
          <p:cNvSpPr txBox="1">
            <a:spLocks/>
          </p:cNvSpPr>
          <p:nvPr/>
        </p:nvSpPr>
        <p:spPr>
          <a:xfrm>
            <a:off x="35496" y="141784"/>
            <a:ext cx="5572200" cy="622920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400" b="1" dirty="0" smtClean="0">
                <a:solidFill>
                  <a:schemeClr val="bg2">
                    <a:lumMod val="25000"/>
                  </a:schemeClr>
                </a:solidFill>
              </a:rPr>
              <a:t>main.js</a:t>
            </a:r>
          </a:p>
          <a:p>
            <a:pPr marL="0" indent="0">
              <a:buNone/>
            </a:pPr>
            <a:r>
              <a:rPr lang="ko-KR" altLang="en-US" sz="2400" b="1" dirty="0" smtClean="0">
                <a:solidFill>
                  <a:schemeClr val="bg2">
                    <a:lumMod val="25000"/>
                  </a:schemeClr>
                </a:solidFill>
              </a:rPr>
              <a:t>로그인</a:t>
            </a:r>
            <a:r>
              <a:rPr lang="en-US" altLang="ko-KR" sz="2400" b="1" dirty="0" smtClean="0">
                <a:solidFill>
                  <a:schemeClr val="bg2">
                    <a:lumMod val="25000"/>
                  </a:schemeClr>
                </a:solidFill>
              </a:rPr>
              <a:t>/</a:t>
            </a:r>
            <a:r>
              <a:rPr lang="ko-KR" altLang="en-US" sz="2400" b="1" dirty="0" smtClean="0">
                <a:solidFill>
                  <a:schemeClr val="bg2">
                    <a:lumMod val="25000"/>
                  </a:schemeClr>
                </a:solidFill>
              </a:rPr>
              <a:t>회원가입</a:t>
            </a:r>
            <a:endParaRPr lang="ko-KR" altLang="en-US" sz="2400" b="1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" y="1196752"/>
            <a:ext cx="4513556" cy="414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34977"/>
            <a:ext cx="4514350" cy="11563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5004048" y="4581128"/>
            <a:ext cx="3888432" cy="1714045"/>
          </a:xfrm>
          <a:prstGeom prst="rect">
            <a:avLst/>
          </a:prstGeom>
          <a:solidFill>
            <a:srgbClr val="FFFD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jQuery</a:t>
            </a:r>
            <a:r>
              <a:rPr lang="en-US" altLang="ko-KR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API : </a:t>
            </a:r>
            <a:r>
              <a:rPr lang="en-US" altLang="ko-KR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hide/show </a:t>
            </a:r>
            <a:r>
              <a:rPr lang="ko-KR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사용</a:t>
            </a:r>
            <a:endParaRPr lang="en-US" altLang="ko-KR" sz="1600" b="1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868144" y="345309"/>
            <a:ext cx="3428800" cy="72008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display : none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과 같은 기능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5652120" y="1065389"/>
            <a:ext cx="4311794" cy="93839"/>
          </a:xfrm>
          <a:prstGeom prst="rect">
            <a:avLst/>
          </a:prstGeom>
          <a:solidFill>
            <a:srgbClr val="4419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4644008" y="57194"/>
            <a:ext cx="1296310" cy="1296310"/>
          </a:xfrm>
          <a:prstGeom prst="ellipse">
            <a:avLst/>
          </a:prstGeom>
          <a:solidFill>
            <a:schemeClr val="bg2"/>
          </a:solidFill>
          <a:ln>
            <a:solidFill>
              <a:srgbClr val="4419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hide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5823720" y="1772733"/>
            <a:ext cx="3428800" cy="72008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display : block /inline 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등과</a:t>
            </a:r>
            <a:endParaRPr lang="en-US" altLang="ko-KR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같은 기능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5652120" y="2492813"/>
            <a:ext cx="4311794" cy="938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4644008" y="1484618"/>
            <a:ext cx="1296310" cy="1296310"/>
          </a:xfrm>
          <a:prstGeom prst="ellipse">
            <a:avLst/>
          </a:prstGeom>
          <a:solidFill>
            <a:schemeClr val="bg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show</a:t>
            </a:r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4643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-1629374" y="-200642"/>
            <a:ext cx="11593288" cy="792088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타원 16"/>
          <p:cNvSpPr/>
          <p:nvPr/>
        </p:nvSpPr>
        <p:spPr>
          <a:xfrm>
            <a:off x="-3024844" y="-1215516"/>
            <a:ext cx="5148572" cy="5148572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부제목 2"/>
          <p:cNvSpPr txBox="1">
            <a:spLocks/>
          </p:cNvSpPr>
          <p:nvPr/>
        </p:nvSpPr>
        <p:spPr>
          <a:xfrm>
            <a:off x="35496" y="141784"/>
            <a:ext cx="5572200" cy="622920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400" b="1" dirty="0" smtClean="0">
                <a:solidFill>
                  <a:schemeClr val="bg2">
                    <a:lumMod val="25000"/>
                  </a:schemeClr>
                </a:solidFill>
              </a:rPr>
              <a:t>main.js</a:t>
            </a:r>
          </a:p>
          <a:p>
            <a:pPr marL="0" indent="0">
              <a:buNone/>
            </a:pPr>
            <a:r>
              <a:rPr lang="ko-KR" altLang="en-US" sz="2400" b="1" dirty="0" smtClean="0">
                <a:solidFill>
                  <a:schemeClr val="bg2">
                    <a:lumMod val="25000"/>
                  </a:schemeClr>
                </a:solidFill>
              </a:rPr>
              <a:t>로그인</a:t>
            </a:r>
            <a:r>
              <a:rPr lang="en-US" altLang="ko-KR" sz="2400" b="1" dirty="0" smtClean="0">
                <a:solidFill>
                  <a:schemeClr val="bg2">
                    <a:lumMod val="25000"/>
                  </a:schemeClr>
                </a:solidFill>
              </a:rPr>
              <a:t>/</a:t>
            </a:r>
            <a:r>
              <a:rPr lang="ko-KR" altLang="en-US" sz="2400" b="1" dirty="0" smtClean="0">
                <a:solidFill>
                  <a:schemeClr val="bg2">
                    <a:lumMod val="25000"/>
                  </a:schemeClr>
                </a:solidFill>
              </a:rPr>
              <a:t>회원가입</a:t>
            </a:r>
            <a:endParaRPr lang="ko-KR" altLang="en-US" sz="2400" b="1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" y="1196752"/>
            <a:ext cx="4513556" cy="414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34977"/>
            <a:ext cx="4514350" cy="11563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764704"/>
            <a:ext cx="2875100" cy="22910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9267" y="2422029"/>
            <a:ext cx="2875101" cy="2041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직사각형 22"/>
          <p:cNvSpPr/>
          <p:nvPr/>
        </p:nvSpPr>
        <p:spPr>
          <a:xfrm>
            <a:off x="5004048" y="4581128"/>
            <a:ext cx="3888432" cy="1714045"/>
          </a:xfrm>
          <a:prstGeom prst="rect">
            <a:avLst/>
          </a:prstGeom>
          <a:solidFill>
            <a:srgbClr val="FFFD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jQuery</a:t>
            </a:r>
            <a:r>
              <a:rPr lang="en-US" altLang="ko-KR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API : </a:t>
            </a:r>
            <a:r>
              <a:rPr lang="en-US" altLang="ko-KR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hide/show </a:t>
            </a:r>
            <a:r>
              <a:rPr lang="ko-KR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사용</a:t>
            </a:r>
            <a:endParaRPr lang="en-US" altLang="ko-KR" sz="1600" b="1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9640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-1629374" y="-200642"/>
            <a:ext cx="11593288" cy="792088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타원 16"/>
          <p:cNvSpPr/>
          <p:nvPr/>
        </p:nvSpPr>
        <p:spPr>
          <a:xfrm>
            <a:off x="-3024844" y="-1215516"/>
            <a:ext cx="5148572" cy="5148572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부제목 2"/>
          <p:cNvSpPr txBox="1">
            <a:spLocks/>
          </p:cNvSpPr>
          <p:nvPr/>
        </p:nvSpPr>
        <p:spPr>
          <a:xfrm>
            <a:off x="35496" y="141784"/>
            <a:ext cx="5572200" cy="622920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400" b="1" dirty="0" smtClean="0">
                <a:solidFill>
                  <a:schemeClr val="bg2">
                    <a:lumMod val="25000"/>
                  </a:schemeClr>
                </a:solidFill>
              </a:rPr>
              <a:t>main.js</a:t>
            </a:r>
          </a:p>
          <a:p>
            <a:pPr marL="0" indent="0">
              <a:buNone/>
            </a:pPr>
            <a:r>
              <a:rPr lang="ko-KR" altLang="en-US" sz="2400" b="1" dirty="0" smtClean="0">
                <a:solidFill>
                  <a:schemeClr val="bg2">
                    <a:lumMod val="25000"/>
                  </a:schemeClr>
                </a:solidFill>
              </a:rPr>
              <a:t>회원가입 기능</a:t>
            </a:r>
            <a:endParaRPr lang="ko-KR" altLang="en-US" sz="2400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5004048" y="4581128"/>
            <a:ext cx="3888432" cy="1714045"/>
          </a:xfrm>
          <a:prstGeom prst="rect">
            <a:avLst/>
          </a:prstGeom>
          <a:solidFill>
            <a:srgbClr val="FFFD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local storage </a:t>
            </a:r>
            <a:r>
              <a:rPr lang="ko-KR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사용</a:t>
            </a:r>
            <a:endParaRPr lang="en-US" altLang="ko-KR" sz="1600" b="1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en-US" altLang="ko-KR" sz="1600" b="1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초기화 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: admin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계정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/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회원 수</a:t>
            </a:r>
            <a:endParaRPr lang="en-US" altLang="ko-KR" sz="16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altLang="ko-KR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reg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: 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필드 데이터 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-&gt; 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변수에 저장</a:t>
            </a:r>
            <a:endParaRPr lang="en-US" altLang="ko-KR" sz="16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모든 조건 성립 시 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-&gt;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생성 계정 저장</a:t>
            </a:r>
            <a:endParaRPr lang="en-US" altLang="ko-KR" sz="16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96752"/>
            <a:ext cx="4534110" cy="3936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101" y="4941168"/>
            <a:ext cx="4537211" cy="2160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직사각형 13"/>
          <p:cNvSpPr/>
          <p:nvPr/>
        </p:nvSpPr>
        <p:spPr>
          <a:xfrm>
            <a:off x="5607696" y="345309"/>
            <a:ext cx="3428800" cy="72008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전체 회원 수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5652120" y="1065389"/>
            <a:ext cx="4311794" cy="93839"/>
          </a:xfrm>
          <a:prstGeom prst="rect">
            <a:avLst/>
          </a:prstGeom>
          <a:solidFill>
            <a:srgbClr val="4419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4644008" y="57194"/>
            <a:ext cx="1296310" cy="1296310"/>
          </a:xfrm>
          <a:prstGeom prst="ellipse">
            <a:avLst/>
          </a:prstGeom>
          <a:solidFill>
            <a:schemeClr val="bg2"/>
          </a:solidFill>
          <a:ln>
            <a:solidFill>
              <a:srgbClr val="4419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total</a:t>
            </a:r>
          </a:p>
          <a:p>
            <a:pPr algn="ctr"/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user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5607696" y="1772733"/>
            <a:ext cx="3428800" cy="72008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계정 정보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5652120" y="2492813"/>
            <a:ext cx="4311794" cy="938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/>
          <p:cNvSpPr/>
          <p:nvPr/>
        </p:nvSpPr>
        <p:spPr>
          <a:xfrm>
            <a:off x="4644008" y="1484618"/>
            <a:ext cx="1296310" cy="1296310"/>
          </a:xfrm>
          <a:prstGeom prst="ellipse">
            <a:avLst/>
          </a:prstGeom>
          <a:solidFill>
            <a:schemeClr val="bg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userN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-</a:t>
            </a:r>
          </a:p>
          <a:p>
            <a:pPr algn="ctr"/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ID/PW</a:t>
            </a:r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5607696" y="3141051"/>
            <a:ext cx="3428800" cy="72008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빈 칸 확인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/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중복 검사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5652120" y="3861131"/>
            <a:ext cx="4311794" cy="93839"/>
          </a:xfrm>
          <a:prstGeom prst="rect">
            <a:avLst/>
          </a:prstGeom>
          <a:solidFill>
            <a:srgbClr val="4419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4644008" y="2852936"/>
            <a:ext cx="1296310" cy="1296310"/>
          </a:xfrm>
          <a:prstGeom prst="ellipse">
            <a:avLst/>
          </a:prstGeom>
          <a:solidFill>
            <a:schemeClr val="bg2"/>
          </a:solidFill>
          <a:ln>
            <a:solidFill>
              <a:srgbClr val="4419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if/for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0142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-1629374" y="-200642"/>
            <a:ext cx="11593288" cy="792088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타원 16"/>
          <p:cNvSpPr/>
          <p:nvPr/>
        </p:nvSpPr>
        <p:spPr>
          <a:xfrm>
            <a:off x="-3024844" y="-1215516"/>
            <a:ext cx="5148572" cy="5148572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부제목 2"/>
          <p:cNvSpPr txBox="1">
            <a:spLocks/>
          </p:cNvSpPr>
          <p:nvPr/>
        </p:nvSpPr>
        <p:spPr>
          <a:xfrm>
            <a:off x="35496" y="141784"/>
            <a:ext cx="5572200" cy="622920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400" b="1" dirty="0" smtClean="0">
                <a:solidFill>
                  <a:schemeClr val="bg2">
                    <a:lumMod val="25000"/>
                  </a:schemeClr>
                </a:solidFill>
              </a:rPr>
              <a:t>main.js</a:t>
            </a:r>
          </a:p>
          <a:p>
            <a:pPr marL="0" indent="0">
              <a:buNone/>
            </a:pPr>
            <a:r>
              <a:rPr lang="ko-KR" altLang="en-US" sz="2400" b="1" dirty="0" smtClean="0">
                <a:solidFill>
                  <a:schemeClr val="bg2">
                    <a:lumMod val="25000"/>
                  </a:schemeClr>
                </a:solidFill>
              </a:rPr>
              <a:t>로그인 기능</a:t>
            </a:r>
            <a:endParaRPr lang="ko-KR" altLang="en-US" sz="2400" b="1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96752"/>
            <a:ext cx="4499992" cy="3561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직사각형 21"/>
          <p:cNvSpPr/>
          <p:nvPr/>
        </p:nvSpPr>
        <p:spPr>
          <a:xfrm>
            <a:off x="395536" y="4797152"/>
            <a:ext cx="3888432" cy="1714045"/>
          </a:xfrm>
          <a:prstGeom prst="rect">
            <a:avLst/>
          </a:prstGeom>
          <a:solidFill>
            <a:srgbClr val="FFFD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session </a:t>
            </a:r>
            <a:r>
              <a:rPr lang="en-US" altLang="ko-KR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storage </a:t>
            </a:r>
            <a:r>
              <a:rPr lang="ko-KR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사용</a:t>
            </a:r>
            <a:endParaRPr lang="en-US" altLang="ko-KR" sz="1600" b="1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en-US" altLang="ko-KR" sz="16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altLang="ko-KR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log_in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: 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필드 데이터 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-&gt; 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변수 저장</a:t>
            </a:r>
            <a:endParaRPr lang="en-US" altLang="ko-KR" sz="16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altLang="ko-KR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chk_id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: 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해당 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id </a:t>
            </a:r>
            <a:r>
              <a:rPr lang="ko-KR" alt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키값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반환</a:t>
            </a:r>
            <a:endParaRPr lang="en-US" altLang="ko-KR" sz="16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altLang="ko-KR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sessionStorage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: 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로그인 여부 저장</a:t>
            </a:r>
            <a:endParaRPr lang="en-US" altLang="ko-KR" sz="16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altLang="ko-KR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change_</a:t>
            </a:r>
            <a:r>
              <a:rPr lang="en-US" altLang="ko-KR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loginfo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: 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로그인 여부 </a:t>
            </a:r>
            <a:r>
              <a:rPr lang="en-US" altLang="ko-KR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ui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변경</a:t>
            </a:r>
            <a:endParaRPr lang="en-US" altLang="ko-KR" sz="16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5796136" y="345309"/>
            <a:ext cx="3428800" cy="72008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해당 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id </a:t>
            </a:r>
            <a:r>
              <a:rPr lang="ko-KR" altLang="en-US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키값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(index) 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반환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5652120" y="1065389"/>
            <a:ext cx="4311794" cy="93839"/>
          </a:xfrm>
          <a:prstGeom prst="rect">
            <a:avLst/>
          </a:prstGeom>
          <a:solidFill>
            <a:srgbClr val="4419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/>
          <p:cNvSpPr/>
          <p:nvPr/>
        </p:nvSpPr>
        <p:spPr>
          <a:xfrm>
            <a:off x="4644008" y="57194"/>
            <a:ext cx="1296310" cy="1296310"/>
          </a:xfrm>
          <a:prstGeom prst="ellipse">
            <a:avLst/>
          </a:prstGeom>
          <a:solidFill>
            <a:schemeClr val="bg2"/>
          </a:solidFill>
          <a:ln>
            <a:solidFill>
              <a:srgbClr val="4419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chk_id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5895728" y="1772733"/>
            <a:ext cx="3428800" cy="72008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빈 칸 확인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/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비밀번호 확인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5652120" y="2492813"/>
            <a:ext cx="4311794" cy="938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4644008" y="1484618"/>
            <a:ext cx="1296310" cy="1296310"/>
          </a:xfrm>
          <a:prstGeom prst="ellipse">
            <a:avLst/>
          </a:prstGeom>
          <a:solidFill>
            <a:schemeClr val="bg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if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5823720" y="3141051"/>
            <a:ext cx="3428800" cy="72008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로그인 여부 저장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5652120" y="3861131"/>
            <a:ext cx="4311794" cy="93839"/>
          </a:xfrm>
          <a:prstGeom prst="rect">
            <a:avLst/>
          </a:prstGeom>
          <a:solidFill>
            <a:srgbClr val="4419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4644008" y="2852936"/>
            <a:ext cx="1296310" cy="1296310"/>
          </a:xfrm>
          <a:prstGeom prst="ellipse">
            <a:avLst/>
          </a:prstGeom>
          <a:solidFill>
            <a:schemeClr val="bg2"/>
          </a:solidFill>
          <a:ln>
            <a:solidFill>
              <a:srgbClr val="4419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session</a:t>
            </a:r>
          </a:p>
          <a:p>
            <a:pPr algn="ctr"/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Storage</a:t>
            </a:r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5796136" y="4509037"/>
            <a:ext cx="3428800" cy="72008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로그인시 메뉴 상단 </a:t>
            </a:r>
            <a:r>
              <a:rPr lang="en-US" altLang="ko-KR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ui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변경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5637237" y="5229117"/>
            <a:ext cx="4311794" cy="938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4629125" y="4220922"/>
            <a:ext cx="1296310" cy="1296310"/>
          </a:xfrm>
          <a:prstGeom prst="ellipse">
            <a:avLst/>
          </a:prstGeom>
          <a:solidFill>
            <a:schemeClr val="bg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change_</a:t>
            </a:r>
          </a:p>
          <a:p>
            <a:pPr algn="ctr"/>
            <a:r>
              <a:rPr lang="en-US" altLang="ko-KR" sz="14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loginfo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5915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-1629374" y="-200642"/>
            <a:ext cx="11593288" cy="792088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직사각형 25"/>
          <p:cNvSpPr/>
          <p:nvPr/>
        </p:nvSpPr>
        <p:spPr>
          <a:xfrm>
            <a:off x="0" y="4797152"/>
            <a:ext cx="4499434" cy="1714045"/>
          </a:xfrm>
          <a:prstGeom prst="rect">
            <a:avLst/>
          </a:prstGeom>
          <a:solidFill>
            <a:srgbClr val="FFFD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6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-3024844" y="-1215516"/>
            <a:ext cx="5148572" cy="5148572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부제목 2"/>
          <p:cNvSpPr txBox="1">
            <a:spLocks/>
          </p:cNvSpPr>
          <p:nvPr/>
        </p:nvSpPr>
        <p:spPr>
          <a:xfrm>
            <a:off x="35496" y="141784"/>
            <a:ext cx="5572200" cy="622920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400" b="1" dirty="0" smtClean="0">
                <a:solidFill>
                  <a:schemeClr val="bg2">
                    <a:lumMod val="25000"/>
                  </a:schemeClr>
                </a:solidFill>
              </a:rPr>
              <a:t>main.js</a:t>
            </a:r>
          </a:p>
          <a:p>
            <a:pPr marL="0" indent="0">
              <a:buNone/>
            </a:pPr>
            <a:r>
              <a:rPr lang="ko-KR" altLang="en-US" sz="2400" b="1" dirty="0" smtClean="0">
                <a:solidFill>
                  <a:schemeClr val="bg2">
                    <a:lumMod val="25000"/>
                  </a:schemeClr>
                </a:solidFill>
              </a:rPr>
              <a:t>기타 기능</a:t>
            </a:r>
            <a:endParaRPr lang="ko-KR" altLang="en-US" sz="2400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5796136" y="345309"/>
            <a:ext cx="3428800" cy="72008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로그인시 메뉴 상단 </a:t>
            </a:r>
            <a:r>
              <a:rPr lang="en-US" altLang="ko-KR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ui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변경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5652120" y="1065389"/>
            <a:ext cx="4311794" cy="93839"/>
          </a:xfrm>
          <a:prstGeom prst="rect">
            <a:avLst/>
          </a:prstGeom>
          <a:solidFill>
            <a:srgbClr val="4419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/>
          <p:cNvSpPr/>
          <p:nvPr/>
        </p:nvSpPr>
        <p:spPr>
          <a:xfrm>
            <a:off x="4644008" y="57194"/>
            <a:ext cx="1296310" cy="1296310"/>
          </a:xfrm>
          <a:prstGeom prst="ellipse">
            <a:avLst/>
          </a:prstGeom>
          <a:solidFill>
            <a:schemeClr val="bg2"/>
          </a:solidFill>
          <a:ln>
            <a:solidFill>
              <a:srgbClr val="4419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change_</a:t>
            </a:r>
          </a:p>
          <a:p>
            <a:pPr algn="ctr"/>
            <a:r>
              <a:rPr lang="en-US" altLang="ko-KR" sz="14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loginfo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5895728" y="1772733"/>
            <a:ext cx="3428800" cy="72008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상단 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html 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변경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5652120" y="2492813"/>
            <a:ext cx="4311794" cy="938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4644008" y="1484618"/>
            <a:ext cx="1296310" cy="1296310"/>
          </a:xfrm>
          <a:prstGeom prst="ellipse">
            <a:avLst/>
          </a:prstGeom>
          <a:solidFill>
            <a:schemeClr val="bg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html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5823720" y="3141051"/>
            <a:ext cx="3428800" cy="72008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sessionStorage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초기화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5652120" y="3861131"/>
            <a:ext cx="4311794" cy="93839"/>
          </a:xfrm>
          <a:prstGeom prst="rect">
            <a:avLst/>
          </a:prstGeom>
          <a:solidFill>
            <a:srgbClr val="4419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4644008" y="2852936"/>
            <a:ext cx="1296310" cy="1296310"/>
          </a:xfrm>
          <a:prstGeom prst="ellipse">
            <a:avLst/>
          </a:prstGeom>
          <a:solidFill>
            <a:schemeClr val="bg2"/>
          </a:solidFill>
          <a:ln>
            <a:solidFill>
              <a:srgbClr val="4419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logout</a:t>
            </a:r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3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10" t="4878" r="3513" b="68483"/>
          <a:stretch/>
        </p:blipFill>
        <p:spPr bwMode="auto">
          <a:xfrm>
            <a:off x="180069" y="5586616"/>
            <a:ext cx="2552723" cy="578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370" b="71995"/>
          <a:stretch/>
        </p:blipFill>
        <p:spPr bwMode="auto">
          <a:xfrm>
            <a:off x="1814528" y="5570349"/>
            <a:ext cx="2613456" cy="5806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471" y="1211610"/>
            <a:ext cx="4554019" cy="1238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471" y="2449836"/>
            <a:ext cx="4541459" cy="11231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" name="TextBox 39"/>
          <p:cNvSpPr txBox="1"/>
          <p:nvPr/>
        </p:nvSpPr>
        <p:spPr>
          <a:xfrm>
            <a:off x="683568" y="5157192"/>
            <a:ext cx="9361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/>
              <a:t>로그인</a:t>
            </a:r>
            <a:r>
              <a:rPr lang="en-US" altLang="ko-KR" sz="1600" dirty="0" smtClean="0"/>
              <a:t>X</a:t>
            </a:r>
            <a:endParaRPr lang="ko-KR" altLang="en-US" sz="1600" dirty="0"/>
          </a:p>
        </p:txBody>
      </p:sp>
      <p:sp>
        <p:nvSpPr>
          <p:cNvPr id="41" name="TextBox 40"/>
          <p:cNvSpPr txBox="1"/>
          <p:nvPr/>
        </p:nvSpPr>
        <p:spPr>
          <a:xfrm>
            <a:off x="2821596" y="5157192"/>
            <a:ext cx="9361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/>
              <a:t>로그인</a:t>
            </a:r>
            <a:r>
              <a:rPr lang="en-US" altLang="ko-KR" sz="1400" dirty="0" smtClean="0"/>
              <a:t>O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433653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-1629374" y="-200642"/>
            <a:ext cx="11593288" cy="792088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타원 16"/>
          <p:cNvSpPr/>
          <p:nvPr/>
        </p:nvSpPr>
        <p:spPr>
          <a:xfrm>
            <a:off x="-3024844" y="-1215516"/>
            <a:ext cx="5148572" cy="5148572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부제목 2"/>
          <p:cNvSpPr txBox="1">
            <a:spLocks/>
          </p:cNvSpPr>
          <p:nvPr/>
        </p:nvSpPr>
        <p:spPr>
          <a:xfrm>
            <a:off x="35496" y="141784"/>
            <a:ext cx="5572200" cy="622920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400" b="1" dirty="0" smtClean="0">
                <a:solidFill>
                  <a:schemeClr val="bg2">
                    <a:lumMod val="25000"/>
                  </a:schemeClr>
                </a:solidFill>
              </a:rPr>
              <a:t>masonry.js</a:t>
            </a:r>
          </a:p>
          <a:p>
            <a:pPr marL="0" indent="0">
              <a:buNone/>
            </a:pPr>
            <a:r>
              <a:rPr lang="ko-KR" altLang="en-US" sz="2400" b="1" dirty="0" err="1" smtClean="0">
                <a:solidFill>
                  <a:schemeClr val="bg2">
                    <a:lumMod val="25000"/>
                  </a:schemeClr>
                </a:solidFill>
              </a:rPr>
              <a:t>메인화면</a:t>
            </a:r>
            <a:r>
              <a:rPr lang="ko-KR" altLang="en-US" sz="2400" b="1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ko-KR" sz="2400" b="1" dirty="0" err="1" smtClean="0">
                <a:solidFill>
                  <a:schemeClr val="bg2">
                    <a:lumMod val="25000"/>
                  </a:schemeClr>
                </a:solidFill>
              </a:rPr>
              <a:t>ui</a:t>
            </a:r>
            <a:endParaRPr lang="ko-KR" altLang="en-US" sz="2400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5796136" y="345309"/>
            <a:ext cx="3428800" cy="72008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벽돌쌓기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모양으로 배열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5652120" y="1065389"/>
            <a:ext cx="4311794" cy="93839"/>
          </a:xfrm>
          <a:prstGeom prst="rect">
            <a:avLst/>
          </a:prstGeom>
          <a:solidFill>
            <a:srgbClr val="4419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/>
          <p:cNvSpPr/>
          <p:nvPr/>
        </p:nvSpPr>
        <p:spPr>
          <a:xfrm>
            <a:off x="4644008" y="57194"/>
            <a:ext cx="1296310" cy="1296310"/>
          </a:xfrm>
          <a:prstGeom prst="ellipse">
            <a:avLst/>
          </a:prstGeom>
          <a:solidFill>
            <a:schemeClr val="bg2"/>
          </a:solidFill>
          <a:ln>
            <a:solidFill>
              <a:srgbClr val="4419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masonry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5895728" y="1772733"/>
            <a:ext cx="3428800" cy="72008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화면크기가 줄어도</a:t>
            </a:r>
            <a:endParaRPr lang="en-US" altLang="ko-KR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공간을 </a:t>
            </a:r>
            <a:r>
              <a:rPr lang="ko-KR" altLang="en-US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찾아들어가지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않게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5652120" y="2492813"/>
            <a:ext cx="4311794" cy="938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4644008" y="1484618"/>
            <a:ext cx="1296310" cy="1296310"/>
          </a:xfrm>
          <a:prstGeom prst="ellipse">
            <a:avLst/>
          </a:prstGeom>
          <a:solidFill>
            <a:schemeClr val="bg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column</a:t>
            </a:r>
          </a:p>
          <a:p>
            <a:pPr algn="ctr"/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Width</a:t>
            </a:r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0" y="1232756"/>
            <a:ext cx="4494454" cy="2844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005064"/>
            <a:ext cx="4497294" cy="11986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57192"/>
            <a:ext cx="4497294" cy="10418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직사각형 26"/>
          <p:cNvSpPr/>
          <p:nvPr/>
        </p:nvSpPr>
        <p:spPr>
          <a:xfrm>
            <a:off x="5004048" y="4581128"/>
            <a:ext cx="3888432" cy="1714045"/>
          </a:xfrm>
          <a:prstGeom prst="rect">
            <a:avLst/>
          </a:prstGeom>
          <a:solidFill>
            <a:srgbClr val="FFFD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masonory</a:t>
            </a:r>
            <a:r>
              <a:rPr lang="en-US" altLang="ko-KR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플러그인 활용</a:t>
            </a:r>
            <a:endParaRPr lang="en-US" altLang="ko-KR" sz="1600" b="1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en-US" altLang="ko-KR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ko-KR" alt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그리드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UI 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활용</a:t>
            </a:r>
            <a:endParaRPr lang="en-US" altLang="ko-KR" sz="16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화면 크기가 줄어도 변형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않게 변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형</a:t>
            </a:r>
            <a:endParaRPr lang="en-US" altLang="ko-KR" sz="16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7745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1629374" y="-200642"/>
            <a:ext cx="11593288" cy="792088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타원 5"/>
          <p:cNvSpPr/>
          <p:nvPr/>
        </p:nvSpPr>
        <p:spPr>
          <a:xfrm>
            <a:off x="4181037" y="1185512"/>
            <a:ext cx="5148572" cy="514857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타원 6"/>
          <p:cNvSpPr/>
          <p:nvPr/>
        </p:nvSpPr>
        <p:spPr>
          <a:xfrm>
            <a:off x="-2988840" y="-1215516"/>
            <a:ext cx="5148572" cy="5148572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547664" y="3901904"/>
            <a:ext cx="6624736" cy="369332"/>
          </a:xfrm>
          <a:prstGeom prst="rect">
            <a:avLst/>
          </a:prstGeom>
          <a:solidFill>
            <a:srgbClr val="441920"/>
          </a:solidFill>
          <a:ln>
            <a:solidFill>
              <a:srgbClr val="441920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940152" y="3361043"/>
            <a:ext cx="21584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800" b="1" dirty="0" smtClean="0"/>
              <a:t>search</a:t>
            </a:r>
            <a:endParaRPr lang="ko-KR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621206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-1620688" y="-171400"/>
            <a:ext cx="11593288" cy="792088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타원 12"/>
          <p:cNvSpPr/>
          <p:nvPr/>
        </p:nvSpPr>
        <p:spPr>
          <a:xfrm>
            <a:off x="2735796" y="1232756"/>
            <a:ext cx="5148572" cy="514857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타원 5"/>
          <p:cNvSpPr/>
          <p:nvPr/>
        </p:nvSpPr>
        <p:spPr>
          <a:xfrm>
            <a:off x="-2988840" y="-1215516"/>
            <a:ext cx="5148572" cy="5148572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-1980728" y="645840"/>
            <a:ext cx="5572200" cy="622920"/>
          </a:xfrm>
        </p:spPr>
        <p:txBody>
          <a:bodyPr>
            <a:normAutofit/>
          </a:bodyPr>
          <a:lstStyle/>
          <a:p>
            <a:r>
              <a:rPr lang="ko-KR" altLang="en-US" dirty="0" smtClean="0">
                <a:solidFill>
                  <a:schemeClr val="bg2">
                    <a:lumMod val="25000"/>
                  </a:schemeClr>
                </a:solidFill>
              </a:rPr>
              <a:t>목차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1026" name="Picture 2" descr="C:\Users\TH-home\Desktop\티토 합치는중\resource_main\main_logo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18"/>
          <a:stretch/>
        </p:blipFill>
        <p:spPr bwMode="auto">
          <a:xfrm>
            <a:off x="0" y="1196752"/>
            <a:ext cx="2376264" cy="1620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타원 10"/>
          <p:cNvSpPr/>
          <p:nvPr/>
        </p:nvSpPr>
        <p:spPr>
          <a:xfrm>
            <a:off x="5652120" y="4668341"/>
            <a:ext cx="5148572" cy="514857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541327" y="1628800"/>
            <a:ext cx="2887329" cy="33239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개발 배경</a:t>
            </a:r>
            <a:endParaRPr lang="en-US" altLang="ko-KR" sz="28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8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사이트맵</a:t>
            </a:r>
            <a:endParaRPr lang="en-US" altLang="ko-KR" sz="28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HTML/CSS/JS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역할분담</a:t>
            </a:r>
            <a:endParaRPr lang="en-US" altLang="ko-KR" sz="28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시</a:t>
            </a:r>
            <a:r>
              <a: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연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2157636" y="1196752"/>
            <a:ext cx="8568952" cy="72008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-6409282" y="1196752"/>
            <a:ext cx="8568952" cy="72008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5160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-1629374" y="-200642"/>
            <a:ext cx="11593288" cy="792088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타원 16"/>
          <p:cNvSpPr/>
          <p:nvPr/>
        </p:nvSpPr>
        <p:spPr>
          <a:xfrm>
            <a:off x="-2988840" y="-1215516"/>
            <a:ext cx="5148572" cy="5148572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>
            <a:extLst>
              <a:ext uri="{FF2B5EF4-FFF2-40B4-BE49-F238E27FC236}">
                <a16:creationId xmlns="" xmlns:a16="http://schemas.microsoft.com/office/drawing/2014/main" id="{A396B94C-FB01-40E8-B3FA-581D3BE223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714"/>
          <a:stretch/>
        </p:blipFill>
        <p:spPr>
          <a:xfrm>
            <a:off x="55345" y="836712"/>
            <a:ext cx="7657791" cy="547260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46348" y="4166993"/>
            <a:ext cx="1299601" cy="3495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397585" y="3933056"/>
            <a:ext cx="1806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search-bottom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2287868" y="2770970"/>
            <a:ext cx="3868308" cy="3505682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/>
          <p:cNvCxnSpPr>
            <a:stCxn id="10" idx="3"/>
          </p:cNvCxnSpPr>
          <p:nvPr/>
        </p:nvCxnSpPr>
        <p:spPr>
          <a:xfrm flipV="1">
            <a:off x="6156176" y="4166994"/>
            <a:ext cx="1252780" cy="35681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2287868" y="1654061"/>
            <a:ext cx="3859397" cy="1116909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7356037" y="1858324"/>
            <a:ext cx="1894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search-top</a:t>
            </a:r>
            <a:endParaRPr lang="ko-KR" altLang="en-US" dirty="0"/>
          </a:p>
        </p:txBody>
      </p:sp>
      <p:cxnSp>
        <p:nvCxnSpPr>
          <p:cNvPr id="18" name="직선 화살표 연결선 17"/>
          <p:cNvCxnSpPr>
            <a:stCxn id="16" idx="3"/>
            <a:endCxn id="15" idx="1"/>
          </p:cNvCxnSpPr>
          <p:nvPr/>
        </p:nvCxnSpPr>
        <p:spPr>
          <a:xfrm flipV="1">
            <a:off x="6147265" y="2042990"/>
            <a:ext cx="1208772" cy="16952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부제목 2"/>
          <p:cNvSpPr txBox="1">
            <a:spLocks/>
          </p:cNvSpPr>
          <p:nvPr/>
        </p:nvSpPr>
        <p:spPr>
          <a:xfrm>
            <a:off x="179512" y="213792"/>
            <a:ext cx="5572200" cy="622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000" b="1" dirty="0" err="1" smtClean="0">
                <a:solidFill>
                  <a:schemeClr val="bg2">
                    <a:lumMod val="25000"/>
                  </a:schemeClr>
                </a:solidFill>
              </a:rPr>
              <a:t>멘토검</a:t>
            </a:r>
            <a:r>
              <a:rPr lang="ko-KR" altLang="en-US" sz="2000" b="1" dirty="0" err="1">
                <a:solidFill>
                  <a:schemeClr val="bg2">
                    <a:lumMod val="25000"/>
                  </a:schemeClr>
                </a:solidFill>
              </a:rPr>
              <a:t>색</a:t>
            </a:r>
            <a:r>
              <a:rPr lang="ko-KR" altLang="en-US" sz="2000" b="1" dirty="0" smtClean="0">
                <a:solidFill>
                  <a:schemeClr val="bg2">
                    <a:lumMod val="25000"/>
                  </a:schemeClr>
                </a:solidFill>
              </a:rPr>
              <a:t> 화면</a:t>
            </a:r>
            <a:endParaRPr lang="ko-KR" altLang="en-US" sz="2000" b="1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9069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-1629374" y="-200642"/>
            <a:ext cx="11593288" cy="792088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타원 16"/>
          <p:cNvSpPr/>
          <p:nvPr/>
        </p:nvSpPr>
        <p:spPr>
          <a:xfrm>
            <a:off x="-2988840" y="-1215516"/>
            <a:ext cx="5148572" cy="5148572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182452" y="4166993"/>
            <a:ext cx="1299601" cy="3495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22" name="부제목 2"/>
          <p:cNvSpPr txBox="1">
            <a:spLocks/>
          </p:cNvSpPr>
          <p:nvPr/>
        </p:nvSpPr>
        <p:spPr>
          <a:xfrm>
            <a:off x="35496" y="141784"/>
            <a:ext cx="5572200" cy="622920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b="1" dirty="0" err="1" smtClean="0">
                <a:solidFill>
                  <a:schemeClr val="bg2">
                    <a:lumMod val="25000"/>
                  </a:schemeClr>
                </a:solidFill>
              </a:rPr>
              <a:t>멘토검</a:t>
            </a:r>
            <a:r>
              <a:rPr lang="ko-KR" altLang="en-US" sz="2400" b="1" dirty="0" err="1">
                <a:solidFill>
                  <a:schemeClr val="bg2">
                    <a:lumMod val="25000"/>
                  </a:schemeClr>
                </a:solidFill>
              </a:rPr>
              <a:t>색</a:t>
            </a:r>
            <a:endParaRPr lang="en-US" altLang="ko-KR" sz="2400" b="1" dirty="0" smtClean="0">
              <a:solidFill>
                <a:schemeClr val="bg2">
                  <a:lumMod val="25000"/>
                </a:schemeClr>
              </a:solidFill>
            </a:endParaRPr>
          </a:p>
          <a:p>
            <a:pPr marL="0" indent="0">
              <a:buNone/>
            </a:pPr>
            <a:r>
              <a:rPr lang="ko-KR" altLang="en-US" sz="2400" b="1" dirty="0" smtClean="0">
                <a:solidFill>
                  <a:schemeClr val="bg2">
                    <a:lumMod val="25000"/>
                  </a:schemeClr>
                </a:solidFill>
              </a:rPr>
              <a:t>질문하기 </a:t>
            </a:r>
            <a:r>
              <a:rPr lang="en-US" altLang="ko-KR" sz="2400" b="1" dirty="0" err="1" smtClean="0">
                <a:solidFill>
                  <a:schemeClr val="bg2">
                    <a:lumMod val="25000"/>
                  </a:schemeClr>
                </a:solidFill>
              </a:rPr>
              <a:t>onclick</a:t>
            </a:r>
            <a:endParaRPr lang="ko-KR" altLang="en-US" sz="2400" b="1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5FF5687A-E5A6-47AD-AFF7-F7109937BA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330" r="61132" b="14303"/>
          <a:stretch/>
        </p:blipFill>
        <p:spPr>
          <a:xfrm>
            <a:off x="911896" y="1196752"/>
            <a:ext cx="3660104" cy="5605308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897844" y="1363450"/>
            <a:ext cx="3674156" cy="26535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6734224" y="1074802"/>
            <a:ext cx="1789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div #first</a:t>
            </a:r>
            <a:endParaRPr lang="ko-KR" altLang="en-US" dirty="0"/>
          </a:p>
        </p:txBody>
      </p:sp>
      <p:cxnSp>
        <p:nvCxnSpPr>
          <p:cNvPr id="16" name="직선 화살표 연결선 15"/>
          <p:cNvCxnSpPr>
            <a:stCxn id="12" idx="3"/>
            <a:endCxn id="15" idx="1"/>
          </p:cNvCxnSpPr>
          <p:nvPr/>
        </p:nvCxnSpPr>
        <p:spPr>
          <a:xfrm flipV="1">
            <a:off x="4572000" y="1259468"/>
            <a:ext cx="2162224" cy="23665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>
            <a:off x="897844" y="1628800"/>
            <a:ext cx="3674156" cy="26535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6733232" y="1444134"/>
            <a:ext cx="1789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div #second</a:t>
            </a:r>
            <a:endParaRPr lang="ko-KR" altLang="en-US" dirty="0"/>
          </a:p>
        </p:txBody>
      </p:sp>
      <p:cxnSp>
        <p:nvCxnSpPr>
          <p:cNvPr id="30" name="직선 화살표 연결선 29"/>
          <p:cNvCxnSpPr>
            <a:stCxn id="28" idx="3"/>
            <a:endCxn id="29" idx="1"/>
          </p:cNvCxnSpPr>
          <p:nvPr/>
        </p:nvCxnSpPr>
        <p:spPr>
          <a:xfrm flipV="1">
            <a:off x="4572000" y="1628800"/>
            <a:ext cx="2161232" cy="13267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/>
          <p:cNvSpPr/>
          <p:nvPr/>
        </p:nvSpPr>
        <p:spPr>
          <a:xfrm>
            <a:off x="892288" y="1894150"/>
            <a:ext cx="3674156" cy="26535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/>
          <p:cNvSpPr txBox="1"/>
          <p:nvPr/>
        </p:nvSpPr>
        <p:spPr>
          <a:xfrm>
            <a:off x="6707732" y="1842159"/>
            <a:ext cx="1789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div #third</a:t>
            </a:r>
            <a:endParaRPr lang="ko-KR" altLang="en-US" dirty="0"/>
          </a:p>
        </p:txBody>
      </p:sp>
      <p:cxnSp>
        <p:nvCxnSpPr>
          <p:cNvPr id="33" name="직선 화살표 연결선 32"/>
          <p:cNvCxnSpPr>
            <a:stCxn id="31" idx="3"/>
            <a:endCxn id="32" idx="1"/>
          </p:cNvCxnSpPr>
          <p:nvPr/>
        </p:nvCxnSpPr>
        <p:spPr>
          <a:xfrm>
            <a:off x="4566444" y="2026825"/>
            <a:ext cx="214128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/>
          <p:cNvSpPr/>
          <p:nvPr/>
        </p:nvSpPr>
        <p:spPr>
          <a:xfrm>
            <a:off x="873336" y="2159500"/>
            <a:ext cx="3674156" cy="2997692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/>
          <p:cNvSpPr txBox="1"/>
          <p:nvPr/>
        </p:nvSpPr>
        <p:spPr>
          <a:xfrm>
            <a:off x="6707732" y="3390466"/>
            <a:ext cx="1789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div #fourth</a:t>
            </a:r>
            <a:endParaRPr lang="ko-KR" altLang="en-US" dirty="0"/>
          </a:p>
        </p:txBody>
      </p:sp>
      <p:cxnSp>
        <p:nvCxnSpPr>
          <p:cNvPr id="36" name="직선 화살표 연결선 35"/>
          <p:cNvCxnSpPr>
            <a:stCxn id="34" idx="3"/>
            <a:endCxn id="35" idx="1"/>
          </p:cNvCxnSpPr>
          <p:nvPr/>
        </p:nvCxnSpPr>
        <p:spPr>
          <a:xfrm flipV="1">
            <a:off x="4547492" y="3575132"/>
            <a:ext cx="2160240" cy="8321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/>
          <p:cNvSpPr/>
          <p:nvPr/>
        </p:nvSpPr>
        <p:spPr>
          <a:xfrm>
            <a:off x="3635896" y="5267328"/>
            <a:ext cx="961664" cy="26535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/>
          <p:cNvSpPr txBox="1"/>
          <p:nvPr/>
        </p:nvSpPr>
        <p:spPr>
          <a:xfrm>
            <a:off x="6687516" y="5215337"/>
            <a:ext cx="2709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div #submit-wrapper</a:t>
            </a:r>
            <a:endParaRPr lang="ko-KR" altLang="en-US" dirty="0"/>
          </a:p>
        </p:txBody>
      </p:sp>
      <p:cxnSp>
        <p:nvCxnSpPr>
          <p:cNvPr id="39" name="직선 화살표 연결선 38"/>
          <p:cNvCxnSpPr>
            <a:stCxn id="37" idx="3"/>
            <a:endCxn id="38" idx="1"/>
          </p:cNvCxnSpPr>
          <p:nvPr/>
        </p:nvCxnSpPr>
        <p:spPr>
          <a:xfrm>
            <a:off x="4597560" y="5400003"/>
            <a:ext cx="2089956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직사각형 46"/>
          <p:cNvSpPr/>
          <p:nvPr/>
        </p:nvSpPr>
        <p:spPr>
          <a:xfrm>
            <a:off x="951206" y="5321822"/>
            <a:ext cx="2144630" cy="26535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/>
          <p:cNvSpPr txBox="1"/>
          <p:nvPr/>
        </p:nvSpPr>
        <p:spPr>
          <a:xfrm>
            <a:off x="4002825" y="5949280"/>
            <a:ext cx="3991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div #fifth</a:t>
            </a:r>
            <a:endParaRPr lang="ko-KR" altLang="en-US" dirty="0"/>
          </a:p>
        </p:txBody>
      </p:sp>
      <p:cxnSp>
        <p:nvCxnSpPr>
          <p:cNvPr id="49" name="직선 화살표 연결선 48"/>
          <p:cNvCxnSpPr>
            <a:stCxn id="47" idx="3"/>
            <a:endCxn id="48" idx="1"/>
          </p:cNvCxnSpPr>
          <p:nvPr/>
        </p:nvCxnSpPr>
        <p:spPr>
          <a:xfrm>
            <a:off x="3095836" y="5454497"/>
            <a:ext cx="906989" cy="67944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3317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-1629374" y="-200642"/>
            <a:ext cx="11593288" cy="792088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타원 16"/>
          <p:cNvSpPr/>
          <p:nvPr/>
        </p:nvSpPr>
        <p:spPr>
          <a:xfrm>
            <a:off x="-2988840" y="-1215516"/>
            <a:ext cx="5148572" cy="5148572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246348" y="4166993"/>
            <a:ext cx="1299601" cy="3495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="" xmlns:a16="http://schemas.microsoft.com/office/drawing/2014/main" id="{B69CF6DC-5BA6-4775-9F4D-6CBEA5F18E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96952"/>
            <a:ext cx="4536504" cy="3402378"/>
          </a:xfrm>
          <a:prstGeom prst="rect">
            <a:avLst/>
          </a:prstGeom>
        </p:spPr>
      </p:pic>
      <p:sp>
        <p:nvSpPr>
          <p:cNvPr id="22" name="부제목 2"/>
          <p:cNvSpPr txBox="1">
            <a:spLocks/>
          </p:cNvSpPr>
          <p:nvPr/>
        </p:nvSpPr>
        <p:spPr>
          <a:xfrm>
            <a:off x="35496" y="141784"/>
            <a:ext cx="5572200" cy="622920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b="1" dirty="0" err="1" smtClean="0">
                <a:solidFill>
                  <a:schemeClr val="bg2">
                    <a:lumMod val="25000"/>
                  </a:schemeClr>
                </a:solidFill>
              </a:rPr>
              <a:t>멘토검</a:t>
            </a:r>
            <a:r>
              <a:rPr lang="ko-KR" altLang="en-US" sz="2400" b="1" dirty="0" err="1">
                <a:solidFill>
                  <a:schemeClr val="bg2">
                    <a:lumMod val="25000"/>
                  </a:schemeClr>
                </a:solidFill>
              </a:rPr>
              <a:t>색</a:t>
            </a:r>
            <a:endParaRPr lang="en-US" altLang="ko-KR" sz="2400" b="1" dirty="0" smtClean="0">
              <a:solidFill>
                <a:schemeClr val="bg2">
                  <a:lumMod val="25000"/>
                </a:schemeClr>
              </a:solidFill>
            </a:endParaRPr>
          </a:p>
          <a:p>
            <a:pPr marL="0" indent="0">
              <a:buNone/>
            </a:pPr>
            <a:r>
              <a:rPr lang="ko-KR" altLang="en-US" sz="2400" b="1" dirty="0" smtClean="0">
                <a:solidFill>
                  <a:schemeClr val="bg2">
                    <a:lumMod val="25000"/>
                  </a:schemeClr>
                </a:solidFill>
              </a:rPr>
              <a:t>검색</a:t>
            </a:r>
            <a:r>
              <a:rPr lang="en-US" altLang="ko-KR" sz="2400" b="1" dirty="0" smtClean="0">
                <a:solidFill>
                  <a:schemeClr val="bg2">
                    <a:lumMod val="25000"/>
                  </a:schemeClr>
                </a:solidFill>
              </a:rPr>
              <a:t>/</a:t>
            </a:r>
            <a:r>
              <a:rPr lang="ko-KR" altLang="en-US" sz="2400" b="1" dirty="0" err="1" smtClean="0">
                <a:solidFill>
                  <a:schemeClr val="bg2">
                    <a:lumMod val="25000"/>
                  </a:schemeClr>
                </a:solidFill>
              </a:rPr>
              <a:t>멘토신청</a:t>
            </a:r>
            <a:endParaRPr lang="ko-KR" altLang="en-US" sz="2400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5004048" y="4653136"/>
            <a:ext cx="3888432" cy="1714045"/>
          </a:xfrm>
          <a:prstGeom prst="rect">
            <a:avLst/>
          </a:prstGeom>
          <a:solidFill>
            <a:srgbClr val="FFFD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search.html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서버를 구현하지 않아 검색 버튼 클릭 시 </a:t>
            </a:r>
            <a:endParaRPr lang="en-US" altLang="ko-KR" sz="16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html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파일을 연결하는 방식으로 구현</a:t>
            </a:r>
            <a:endParaRPr lang="en-US" altLang="ko-KR" sz="16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altLang="ko-KR" sz="16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ko-KR" altLang="en-US" sz="16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멘토</a:t>
            </a:r>
            <a:r>
              <a:rPr lang="ko-KR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신청</a:t>
            </a:r>
            <a:endParaRPr lang="en-US" altLang="ko-KR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서버를 구현하지 않아 신청 버튼 클릭 시 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alert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를 띄우는 방식으로만 구현</a:t>
            </a:r>
            <a:endParaRPr lang="en-US" altLang="ko-KR" sz="16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="" xmlns:a16="http://schemas.microsoft.com/office/drawing/2014/main" id="{35E10B05-A48C-441B-A966-819CED276ED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1330"/>
          <a:stretch/>
        </p:blipFill>
        <p:spPr>
          <a:xfrm>
            <a:off x="35496" y="1218128"/>
            <a:ext cx="6237365" cy="1218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785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-1629374" y="-200642"/>
            <a:ext cx="11593288" cy="792088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타원 16"/>
          <p:cNvSpPr/>
          <p:nvPr/>
        </p:nvSpPr>
        <p:spPr>
          <a:xfrm>
            <a:off x="-3024844" y="-1215516"/>
            <a:ext cx="5148572" cy="5148572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부제목 2"/>
          <p:cNvSpPr txBox="1">
            <a:spLocks/>
          </p:cNvSpPr>
          <p:nvPr/>
        </p:nvSpPr>
        <p:spPr>
          <a:xfrm>
            <a:off x="35496" y="141784"/>
            <a:ext cx="5572200" cy="622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400" b="1" dirty="0" smtClean="0">
                <a:solidFill>
                  <a:schemeClr val="bg2">
                    <a:lumMod val="25000"/>
                  </a:schemeClr>
                </a:solidFill>
              </a:rPr>
              <a:t>search.css</a:t>
            </a:r>
            <a:endParaRPr lang="ko-KR" altLang="en-US" sz="2400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5607696" y="345309"/>
            <a:ext cx="3428800" cy="72008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top:50px</a:t>
            </a:r>
          </a:p>
          <a:p>
            <a:pPr algn="ctr"/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left:200px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5652120" y="1065389"/>
            <a:ext cx="4311794" cy="93839"/>
          </a:xfrm>
          <a:prstGeom prst="rect">
            <a:avLst/>
          </a:prstGeom>
          <a:solidFill>
            <a:srgbClr val="4419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4644008" y="57194"/>
            <a:ext cx="1296310" cy="1296310"/>
          </a:xfrm>
          <a:prstGeom prst="ellipse">
            <a:avLst/>
          </a:prstGeom>
          <a:solidFill>
            <a:schemeClr val="bg2"/>
          </a:solidFill>
          <a:ln>
            <a:solidFill>
              <a:srgbClr val="4419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margin</a:t>
            </a:r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5607696" y="1772733"/>
            <a:ext cx="3428800" cy="72008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960px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5652120" y="2492813"/>
            <a:ext cx="4311794" cy="938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/>
          <p:cNvSpPr/>
          <p:nvPr/>
        </p:nvSpPr>
        <p:spPr>
          <a:xfrm>
            <a:off x="4644008" y="1484618"/>
            <a:ext cx="1296310" cy="1296310"/>
          </a:xfrm>
          <a:prstGeom prst="ellipse">
            <a:avLst/>
          </a:prstGeom>
          <a:solidFill>
            <a:schemeClr val="bg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search</a:t>
            </a:r>
          </a:p>
          <a:p>
            <a:pPr algn="ctr"/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box</a:t>
            </a:r>
          </a:p>
          <a:p>
            <a:pPr algn="ctr"/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width</a:t>
            </a:r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5607696" y="3141051"/>
            <a:ext cx="3428800" cy="72008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0 auto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5652120" y="3861131"/>
            <a:ext cx="4311794" cy="93839"/>
          </a:xfrm>
          <a:prstGeom prst="rect">
            <a:avLst/>
          </a:prstGeom>
          <a:solidFill>
            <a:srgbClr val="4419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4644008" y="2852936"/>
            <a:ext cx="1296310" cy="1296310"/>
          </a:xfrm>
          <a:prstGeom prst="ellipse">
            <a:avLst/>
          </a:prstGeom>
          <a:solidFill>
            <a:schemeClr val="bg2"/>
          </a:solidFill>
          <a:ln>
            <a:solidFill>
              <a:srgbClr val="4419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search</a:t>
            </a:r>
          </a:p>
          <a:p>
            <a:pPr algn="ctr"/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box</a:t>
            </a:r>
          </a:p>
          <a:p>
            <a:pPr algn="ctr"/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margin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95536" y="4797152"/>
            <a:ext cx="3888432" cy="1714045"/>
          </a:xfrm>
          <a:prstGeom prst="rect">
            <a:avLst/>
          </a:prstGeom>
          <a:solidFill>
            <a:srgbClr val="FFFD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왼쪽 메뉴와 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top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버튼을 고려해</a:t>
            </a:r>
            <a:endParaRPr lang="en-US" altLang="ko-KR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왼쪽으로 치우치도록 디자인</a:t>
            </a:r>
            <a:endParaRPr lang="en-US" altLang="ko-KR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오른쪽 내용은 중앙 정렬</a:t>
            </a:r>
            <a:endParaRPr lang="en-US" altLang="ko-KR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="" xmlns:a16="http://schemas.microsoft.com/office/drawing/2014/main" id="{4A2D00CE-B9C2-481C-B831-37260F17D2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96" y="1196082"/>
            <a:ext cx="4392488" cy="3457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981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-1629374" y="-200642"/>
            <a:ext cx="11593288" cy="792088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타원 16"/>
          <p:cNvSpPr/>
          <p:nvPr/>
        </p:nvSpPr>
        <p:spPr>
          <a:xfrm>
            <a:off x="-3024844" y="-1215516"/>
            <a:ext cx="5148572" cy="5148572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부제목 2"/>
          <p:cNvSpPr txBox="1">
            <a:spLocks/>
          </p:cNvSpPr>
          <p:nvPr/>
        </p:nvSpPr>
        <p:spPr>
          <a:xfrm>
            <a:off x="35496" y="141784"/>
            <a:ext cx="5572200" cy="622920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b="1" dirty="0" err="1" smtClean="0">
                <a:solidFill>
                  <a:schemeClr val="bg2">
                    <a:lumMod val="25000"/>
                  </a:schemeClr>
                </a:solidFill>
              </a:rPr>
              <a:t>멘토검</a:t>
            </a:r>
            <a:r>
              <a:rPr lang="ko-KR" altLang="en-US" sz="2400" b="1" dirty="0" err="1">
                <a:solidFill>
                  <a:schemeClr val="bg2">
                    <a:lumMod val="25000"/>
                  </a:schemeClr>
                </a:solidFill>
              </a:rPr>
              <a:t>색</a:t>
            </a:r>
            <a:endParaRPr lang="en-US" altLang="ko-KR" sz="2400" b="1" dirty="0" smtClean="0">
              <a:solidFill>
                <a:schemeClr val="bg2">
                  <a:lumMod val="25000"/>
                </a:schemeClr>
              </a:solidFill>
            </a:endParaRPr>
          </a:p>
          <a:p>
            <a:pPr marL="0" indent="0">
              <a:buNone/>
            </a:pPr>
            <a:r>
              <a:rPr lang="ko-KR" altLang="en-US" sz="2400" b="1" dirty="0" smtClean="0">
                <a:solidFill>
                  <a:schemeClr val="bg2">
                    <a:lumMod val="25000"/>
                  </a:schemeClr>
                </a:solidFill>
              </a:rPr>
              <a:t>동적 메뉴</a:t>
            </a:r>
            <a:endParaRPr lang="ko-KR" altLang="en-US" sz="2400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507752" y="4941168"/>
            <a:ext cx="3888432" cy="1714045"/>
          </a:xfrm>
          <a:prstGeom prst="rect">
            <a:avLst/>
          </a:prstGeom>
          <a:solidFill>
            <a:srgbClr val="FFFD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동적 </a:t>
            </a:r>
            <a:r>
              <a:rPr lang="ko-KR" altLang="en-US" sz="16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웹페이지</a:t>
            </a:r>
            <a:r>
              <a:rPr lang="ko-KR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- </a:t>
            </a:r>
            <a:r>
              <a:rPr lang="ko-KR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메</a:t>
            </a: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뉴</a:t>
            </a:r>
            <a:endParaRPr lang="en-US" altLang="ko-KR" sz="1600" b="1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en-US" altLang="ko-KR" sz="1600" b="1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화면의 너비가 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1400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이하 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-&gt; 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메뉴 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icon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화</a:t>
            </a:r>
            <a:endParaRPr lang="en-US" altLang="ko-KR" sz="16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메뉴를 고려한 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main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의 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margin 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초기화</a:t>
            </a:r>
            <a:endParaRPr lang="en-US" altLang="ko-KR" sz="16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search-box 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중앙정렬 해제</a:t>
            </a:r>
            <a:endParaRPr lang="en-US" altLang="ko-KR" sz="16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모든 페이지에 적용</a:t>
            </a:r>
            <a:endParaRPr lang="en-US" altLang="ko-KR" sz="16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5607696" y="345309"/>
            <a:ext cx="3428800" cy="72008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margin-left:0</a:t>
            </a:r>
          </a:p>
          <a:p>
            <a:pPr algn="ctr"/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margin-top:0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5652120" y="1065389"/>
            <a:ext cx="4311794" cy="93839"/>
          </a:xfrm>
          <a:prstGeom prst="rect">
            <a:avLst/>
          </a:prstGeom>
          <a:solidFill>
            <a:srgbClr val="4419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4644008" y="57194"/>
            <a:ext cx="1296310" cy="1296310"/>
          </a:xfrm>
          <a:prstGeom prst="ellipse">
            <a:avLst/>
          </a:prstGeom>
          <a:solidFill>
            <a:schemeClr val="bg2"/>
          </a:solidFill>
          <a:ln>
            <a:solidFill>
              <a:srgbClr val="4419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main</a:t>
            </a:r>
          </a:p>
          <a:p>
            <a:pPr algn="ctr"/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margin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5607696" y="1772733"/>
            <a:ext cx="3428800" cy="72008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margin:0</a:t>
            </a:r>
          </a:p>
          <a:p>
            <a:pPr algn="ctr"/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width:960px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5652120" y="2492813"/>
            <a:ext cx="4311794" cy="938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/>
          <p:cNvSpPr/>
          <p:nvPr/>
        </p:nvSpPr>
        <p:spPr>
          <a:xfrm>
            <a:off x="4644008" y="1484618"/>
            <a:ext cx="1296310" cy="1296310"/>
          </a:xfrm>
          <a:prstGeom prst="ellipse">
            <a:avLst/>
          </a:prstGeom>
          <a:solidFill>
            <a:schemeClr val="bg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search-box</a:t>
            </a:r>
          </a:p>
          <a:p>
            <a:pPr algn="ctr"/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margin</a:t>
            </a:r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5607696" y="3141051"/>
            <a:ext cx="3428800" cy="72008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display:none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5652120" y="3861131"/>
            <a:ext cx="4311794" cy="93839"/>
          </a:xfrm>
          <a:prstGeom prst="rect">
            <a:avLst/>
          </a:prstGeom>
          <a:solidFill>
            <a:srgbClr val="4419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4644008" y="2852936"/>
            <a:ext cx="1296310" cy="1296310"/>
          </a:xfrm>
          <a:prstGeom prst="ellipse">
            <a:avLst/>
          </a:prstGeom>
          <a:solidFill>
            <a:schemeClr val="bg2"/>
          </a:solidFill>
          <a:ln>
            <a:solidFill>
              <a:srgbClr val="4419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left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="" xmlns:a16="http://schemas.microsoft.com/office/drawing/2014/main" id="{1AB084CC-18BB-45A1-ADFD-4343431FA5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1167781"/>
            <a:ext cx="4392488" cy="3557364"/>
          </a:xfrm>
          <a:prstGeom prst="rect">
            <a:avLst/>
          </a:prstGeom>
        </p:spPr>
      </p:pic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9922" y="5085184"/>
            <a:ext cx="1249984" cy="38341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39" name="Picture 3" descr="C:\Users\TH-home\Desktop\티토 합치는중\search\메뉴 아이콘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2389" y="5508143"/>
            <a:ext cx="787884" cy="580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508104" y="4540479"/>
            <a:ext cx="1431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width&gt;1400</a:t>
            </a:r>
            <a:endParaRPr lang="ko-KR" alt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7229707" y="4540479"/>
            <a:ext cx="15937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width&lt;=1400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29554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-1629374" y="-200642"/>
            <a:ext cx="11593288" cy="792088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타원 16"/>
          <p:cNvSpPr/>
          <p:nvPr/>
        </p:nvSpPr>
        <p:spPr>
          <a:xfrm>
            <a:off x="-3024844" y="-1215516"/>
            <a:ext cx="5148572" cy="5148572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부제목 2"/>
          <p:cNvSpPr txBox="1">
            <a:spLocks/>
          </p:cNvSpPr>
          <p:nvPr/>
        </p:nvSpPr>
        <p:spPr>
          <a:xfrm>
            <a:off x="35496" y="141784"/>
            <a:ext cx="5572200" cy="622920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b="1" dirty="0" err="1" smtClean="0">
                <a:solidFill>
                  <a:schemeClr val="bg2">
                    <a:lumMod val="25000"/>
                  </a:schemeClr>
                </a:solidFill>
              </a:rPr>
              <a:t>멘토검</a:t>
            </a:r>
            <a:r>
              <a:rPr lang="ko-KR" altLang="en-US" sz="2400" b="1" dirty="0" err="1">
                <a:solidFill>
                  <a:schemeClr val="bg2">
                    <a:lumMod val="25000"/>
                  </a:schemeClr>
                </a:solidFill>
              </a:rPr>
              <a:t>색</a:t>
            </a:r>
            <a:endParaRPr lang="en-US" altLang="ko-KR" sz="2400" b="1" dirty="0" smtClean="0">
              <a:solidFill>
                <a:schemeClr val="bg2">
                  <a:lumMod val="25000"/>
                </a:schemeClr>
              </a:solidFill>
            </a:endParaRPr>
          </a:p>
          <a:p>
            <a:pPr marL="0" indent="0">
              <a:buNone/>
            </a:pPr>
            <a:r>
              <a:rPr lang="en-US" altLang="ko-KR" sz="2400" b="1" dirty="0" smtClean="0">
                <a:solidFill>
                  <a:schemeClr val="bg2">
                    <a:lumMod val="25000"/>
                  </a:schemeClr>
                </a:solidFill>
              </a:rPr>
              <a:t>image blur</a:t>
            </a:r>
            <a:endParaRPr lang="ko-KR" altLang="en-US" sz="2400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507752" y="4941168"/>
            <a:ext cx="3888432" cy="1714045"/>
          </a:xfrm>
          <a:prstGeom prst="rect">
            <a:avLst/>
          </a:prstGeom>
          <a:solidFill>
            <a:srgbClr val="FFFD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mouse handler</a:t>
            </a:r>
          </a:p>
          <a:p>
            <a:r>
              <a:rPr lang="en-US" altLang="ko-KR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mouseenter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/leave 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사용</a:t>
            </a:r>
            <a:endParaRPr lang="en-US" altLang="ko-KR" sz="16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en-US" altLang="ko-KR" sz="16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en-US" altLang="ko-KR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blur </a:t>
            </a:r>
            <a:r>
              <a:rPr lang="ko-KR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처리</a:t>
            </a:r>
            <a:endParaRPr lang="en-US" altLang="ko-KR" sz="1600" b="1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foggy 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등 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blur 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처리 </a:t>
            </a:r>
            <a:r>
              <a:rPr lang="ko-KR" alt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플러그인이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있지만 플러그인 설치가 부담스러워</a:t>
            </a:r>
            <a:endParaRPr lang="en-US" altLang="ko-KR" sz="16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ko-KR" alt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블러된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이미지를 사용</a:t>
            </a:r>
            <a:endParaRPr lang="en-US" altLang="ko-KR" sz="16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="" xmlns:a16="http://schemas.microsoft.com/office/drawing/2014/main" id="{82C5F05C-3272-4516-9547-C8AA2C9635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76" y="1179044"/>
            <a:ext cx="4462284" cy="2970201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="" xmlns:a16="http://schemas.microsoft.com/office/drawing/2014/main" id="{AA728D29-28CD-413A-80ED-661F70E521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8320" y="1179044"/>
            <a:ext cx="4917324" cy="5112260"/>
          </a:xfrm>
          <a:prstGeom prst="rect">
            <a:avLst/>
          </a:prstGeom>
        </p:spPr>
      </p:pic>
      <p:sp>
        <p:nvSpPr>
          <p:cNvPr id="30" name="직사각형 29"/>
          <p:cNvSpPr/>
          <p:nvPr/>
        </p:nvSpPr>
        <p:spPr>
          <a:xfrm>
            <a:off x="4860033" y="4944229"/>
            <a:ext cx="1296144" cy="1509107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0055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-1629374" y="-200642"/>
            <a:ext cx="11593288" cy="792088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타원 16"/>
          <p:cNvSpPr/>
          <p:nvPr/>
        </p:nvSpPr>
        <p:spPr>
          <a:xfrm>
            <a:off x="-3024844" y="-1215516"/>
            <a:ext cx="5148572" cy="5148572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부제목 2"/>
          <p:cNvSpPr txBox="1">
            <a:spLocks/>
          </p:cNvSpPr>
          <p:nvPr/>
        </p:nvSpPr>
        <p:spPr>
          <a:xfrm>
            <a:off x="35496" y="141784"/>
            <a:ext cx="5572200" cy="622920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b="1" dirty="0" err="1" smtClean="0">
                <a:solidFill>
                  <a:schemeClr val="bg2">
                    <a:lumMod val="25000"/>
                  </a:schemeClr>
                </a:solidFill>
              </a:rPr>
              <a:t>멘토검</a:t>
            </a:r>
            <a:r>
              <a:rPr lang="ko-KR" altLang="en-US" sz="2400" b="1" dirty="0" err="1">
                <a:solidFill>
                  <a:schemeClr val="bg2">
                    <a:lumMod val="25000"/>
                  </a:schemeClr>
                </a:solidFill>
              </a:rPr>
              <a:t>색</a:t>
            </a:r>
            <a:endParaRPr lang="en-US" altLang="ko-KR" sz="2400" b="1" dirty="0" smtClean="0">
              <a:solidFill>
                <a:schemeClr val="bg2">
                  <a:lumMod val="25000"/>
                </a:schemeClr>
              </a:solidFill>
            </a:endParaRPr>
          </a:p>
          <a:p>
            <a:pPr marL="0" indent="0">
              <a:buNone/>
            </a:pPr>
            <a:r>
              <a:rPr lang="ko-KR" altLang="en-US" sz="2400" b="1" dirty="0" smtClean="0">
                <a:solidFill>
                  <a:schemeClr val="bg2">
                    <a:lumMod val="25000"/>
                  </a:schemeClr>
                </a:solidFill>
              </a:rPr>
              <a:t>그 외 기능</a:t>
            </a:r>
            <a:endParaRPr lang="ko-KR" altLang="en-US" sz="2400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507752" y="4941168"/>
            <a:ext cx="3888432" cy="1714045"/>
          </a:xfrm>
          <a:prstGeom prst="rect">
            <a:avLst/>
          </a:prstGeom>
          <a:solidFill>
            <a:srgbClr val="FFFD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slideToggle</a:t>
            </a:r>
            <a:endParaRPr lang="en-US" altLang="ko-KR" sz="1600" b="1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특정 태그를 내리고 올리는 함수</a:t>
            </a:r>
            <a:endParaRPr lang="en-US" altLang="ko-KR" sz="16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en-US" altLang="ko-KR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en-US" altLang="ko-KR" sz="16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window.open</a:t>
            </a:r>
            <a:endParaRPr lang="en-US" altLang="ko-KR" sz="1600" b="1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특정 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html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을 새 창으로 띄우는 함수</a:t>
            </a:r>
            <a:endParaRPr lang="en-US" altLang="ko-KR" sz="16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5607696" y="345309"/>
            <a:ext cx="3428800" cy="72008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‘normal’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5652120" y="1065389"/>
            <a:ext cx="4311794" cy="93839"/>
          </a:xfrm>
          <a:prstGeom prst="rect">
            <a:avLst/>
          </a:prstGeom>
          <a:solidFill>
            <a:srgbClr val="4419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4644008" y="57194"/>
            <a:ext cx="1296310" cy="1296310"/>
          </a:xfrm>
          <a:prstGeom prst="ellipse">
            <a:avLst/>
          </a:prstGeom>
          <a:solidFill>
            <a:schemeClr val="bg2"/>
          </a:solidFill>
          <a:ln>
            <a:solidFill>
              <a:srgbClr val="4419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slide</a:t>
            </a:r>
          </a:p>
          <a:p>
            <a:pPr algn="ctr"/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Toggle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5607696" y="1772733"/>
            <a:ext cx="3428800" cy="72008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no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5652120" y="2492813"/>
            <a:ext cx="4311794" cy="938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/>
          <p:cNvSpPr/>
          <p:nvPr/>
        </p:nvSpPr>
        <p:spPr>
          <a:xfrm>
            <a:off x="4644008" y="1484618"/>
            <a:ext cx="1296310" cy="1296310"/>
          </a:xfrm>
          <a:prstGeom prst="ellipse">
            <a:avLst/>
          </a:prstGeom>
          <a:solidFill>
            <a:schemeClr val="bg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location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5607696" y="3141051"/>
            <a:ext cx="3428800" cy="72008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no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5652120" y="3861131"/>
            <a:ext cx="4311794" cy="93839"/>
          </a:xfrm>
          <a:prstGeom prst="rect">
            <a:avLst/>
          </a:prstGeom>
          <a:solidFill>
            <a:srgbClr val="4419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4644008" y="2852936"/>
            <a:ext cx="1296310" cy="1296310"/>
          </a:xfrm>
          <a:prstGeom prst="ellipse">
            <a:avLst/>
          </a:prstGeom>
          <a:solidFill>
            <a:schemeClr val="bg2"/>
          </a:solidFill>
          <a:ln>
            <a:solidFill>
              <a:srgbClr val="4419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status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="" xmlns:a16="http://schemas.microsoft.com/office/drawing/2014/main" id="{1B68A3B9-9AA2-4D90-8F12-FFA2CB1398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6512" y="1271021"/>
            <a:ext cx="3803753" cy="2157979"/>
          </a:xfrm>
          <a:prstGeom prst="rect">
            <a:avLst/>
          </a:prstGeom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39" y="3356992"/>
            <a:ext cx="2200275" cy="151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67613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-1629374" y="-200642"/>
            <a:ext cx="11593288" cy="792088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타원 16"/>
          <p:cNvSpPr/>
          <p:nvPr/>
        </p:nvSpPr>
        <p:spPr>
          <a:xfrm>
            <a:off x="-3024844" y="-1215516"/>
            <a:ext cx="5148572" cy="5148572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부제목 2"/>
          <p:cNvSpPr txBox="1">
            <a:spLocks/>
          </p:cNvSpPr>
          <p:nvPr/>
        </p:nvSpPr>
        <p:spPr>
          <a:xfrm>
            <a:off x="35496" y="141784"/>
            <a:ext cx="5572200" cy="622920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b="1" dirty="0" err="1" smtClean="0">
                <a:solidFill>
                  <a:schemeClr val="bg2">
                    <a:lumMod val="25000"/>
                  </a:schemeClr>
                </a:solidFill>
              </a:rPr>
              <a:t>멘토검</a:t>
            </a:r>
            <a:r>
              <a:rPr lang="ko-KR" altLang="en-US" sz="2400" b="1" dirty="0" err="1">
                <a:solidFill>
                  <a:schemeClr val="bg2">
                    <a:lumMod val="25000"/>
                  </a:schemeClr>
                </a:solidFill>
              </a:rPr>
              <a:t>색</a:t>
            </a:r>
            <a:endParaRPr lang="en-US" altLang="ko-KR" sz="2400" b="1" dirty="0" smtClean="0">
              <a:solidFill>
                <a:schemeClr val="bg2">
                  <a:lumMod val="25000"/>
                </a:schemeClr>
              </a:solidFill>
            </a:endParaRPr>
          </a:p>
          <a:p>
            <a:pPr marL="0" indent="0">
              <a:buNone/>
            </a:pPr>
            <a:r>
              <a:rPr lang="ko-KR" altLang="en-US" sz="2400" b="1" dirty="0" smtClean="0">
                <a:solidFill>
                  <a:schemeClr val="bg2">
                    <a:lumMod val="25000"/>
                  </a:schemeClr>
                </a:solidFill>
              </a:rPr>
              <a:t>그 외 기능</a:t>
            </a:r>
            <a:endParaRPr lang="ko-KR" altLang="en-US" sz="2400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507752" y="4941168"/>
            <a:ext cx="3888432" cy="1714045"/>
          </a:xfrm>
          <a:prstGeom prst="rect">
            <a:avLst/>
          </a:prstGeom>
          <a:solidFill>
            <a:srgbClr val="FFFD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slideToggle</a:t>
            </a:r>
            <a:endParaRPr lang="en-US" altLang="ko-KR" sz="1600" b="1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특정 태그를 내리고 올리는 함수</a:t>
            </a:r>
            <a:endParaRPr lang="en-US" altLang="ko-KR" sz="16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en-US" altLang="ko-KR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en-US" altLang="ko-KR" sz="16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window.open</a:t>
            </a:r>
            <a:endParaRPr lang="en-US" altLang="ko-KR" sz="1600" b="1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특정 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html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을 새 창으로 띄우는 함수</a:t>
            </a:r>
            <a:endParaRPr lang="en-US" altLang="ko-KR" sz="16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="" xmlns:a16="http://schemas.microsoft.com/office/drawing/2014/main" id="{1B68A3B9-9AA2-4D90-8F12-FFA2CB1398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6512" y="1271021"/>
            <a:ext cx="3803753" cy="2157979"/>
          </a:xfrm>
          <a:prstGeom prst="rect">
            <a:avLst/>
          </a:prstGeom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39" y="3356992"/>
            <a:ext cx="2200275" cy="151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" name="그림 29">
            <a:extLst>
              <a:ext uri="{FF2B5EF4-FFF2-40B4-BE49-F238E27FC236}">
                <a16:creationId xmlns="" xmlns:a16="http://schemas.microsoft.com/office/drawing/2014/main" id="{63389F96-6367-4AC2-BCE9-3FA2C3E6A6B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931"/>
          <a:stretch/>
        </p:blipFill>
        <p:spPr>
          <a:xfrm>
            <a:off x="4845245" y="110358"/>
            <a:ext cx="4953699" cy="200194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="" xmlns:a16="http://schemas.microsoft.com/office/drawing/2014/main" id="{E7339420-EFFF-4BAC-A7E7-A0639617442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711" b="25462"/>
          <a:stretch/>
        </p:blipFill>
        <p:spPr>
          <a:xfrm>
            <a:off x="4816645" y="2420888"/>
            <a:ext cx="4215235" cy="3822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574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1629374" y="-200642"/>
            <a:ext cx="11593288" cy="792088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타원 5"/>
          <p:cNvSpPr/>
          <p:nvPr/>
        </p:nvSpPr>
        <p:spPr>
          <a:xfrm>
            <a:off x="4181037" y="1185512"/>
            <a:ext cx="5148572" cy="514857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타원 6"/>
          <p:cNvSpPr/>
          <p:nvPr/>
        </p:nvSpPr>
        <p:spPr>
          <a:xfrm>
            <a:off x="-2988840" y="-1215516"/>
            <a:ext cx="5148572" cy="5148572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547664" y="3901904"/>
            <a:ext cx="6624736" cy="369332"/>
          </a:xfrm>
          <a:prstGeom prst="rect">
            <a:avLst/>
          </a:prstGeom>
          <a:solidFill>
            <a:srgbClr val="441920"/>
          </a:solidFill>
          <a:ln>
            <a:solidFill>
              <a:srgbClr val="441920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940152" y="3361043"/>
            <a:ext cx="21584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800" b="1" dirty="0" err="1" smtClean="0"/>
              <a:t>best_mento</a:t>
            </a:r>
            <a:endParaRPr lang="ko-KR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582565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-1629374" y="-200642"/>
            <a:ext cx="11593288" cy="792088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타원 16"/>
          <p:cNvSpPr/>
          <p:nvPr/>
        </p:nvSpPr>
        <p:spPr>
          <a:xfrm>
            <a:off x="-2988840" y="-1215516"/>
            <a:ext cx="5148572" cy="5148572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512" y="764704"/>
            <a:ext cx="7488526" cy="60486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78964" y="4166993"/>
            <a:ext cx="1227401" cy="330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372709" y="827420"/>
            <a:ext cx="1335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c-top-left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792664" y="1628801"/>
            <a:ext cx="4144000" cy="1872208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/>
          <p:cNvCxnSpPr>
            <a:stCxn id="8" idx="2"/>
            <a:endCxn id="10" idx="0"/>
          </p:cNvCxnSpPr>
          <p:nvPr/>
        </p:nvCxnSpPr>
        <p:spPr>
          <a:xfrm flipH="1">
            <a:off x="2864664" y="1196752"/>
            <a:ext cx="175566" cy="43204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4936664" y="1628801"/>
            <a:ext cx="2088232" cy="1872208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5400296" y="827420"/>
            <a:ext cx="1408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c-top-right</a:t>
            </a:r>
            <a:endParaRPr lang="ko-KR" altLang="en-US" dirty="0"/>
          </a:p>
        </p:txBody>
      </p:sp>
      <p:cxnSp>
        <p:nvCxnSpPr>
          <p:cNvPr id="18" name="직선 화살표 연결선 17"/>
          <p:cNvCxnSpPr>
            <a:stCxn id="15" idx="2"/>
            <a:endCxn id="16" idx="0"/>
          </p:cNvCxnSpPr>
          <p:nvPr/>
        </p:nvCxnSpPr>
        <p:spPr>
          <a:xfrm flipH="1">
            <a:off x="5980780" y="1196752"/>
            <a:ext cx="123804" cy="43204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부제목 2"/>
          <p:cNvSpPr txBox="1">
            <a:spLocks/>
          </p:cNvSpPr>
          <p:nvPr/>
        </p:nvSpPr>
        <p:spPr>
          <a:xfrm>
            <a:off x="179512" y="213792"/>
            <a:ext cx="5572200" cy="622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000" b="1" dirty="0" err="1" smtClean="0">
                <a:solidFill>
                  <a:schemeClr val="bg2">
                    <a:lumMod val="25000"/>
                  </a:schemeClr>
                </a:solidFill>
              </a:rPr>
              <a:t>인기멘토</a:t>
            </a:r>
            <a:r>
              <a:rPr lang="ko-KR" altLang="en-US" sz="2000" b="1" dirty="0" smtClean="0">
                <a:solidFill>
                  <a:schemeClr val="bg2">
                    <a:lumMod val="25000"/>
                  </a:schemeClr>
                </a:solidFill>
              </a:rPr>
              <a:t> 화면</a:t>
            </a:r>
            <a:endParaRPr lang="ko-KR" altLang="en-US" sz="2000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880446" y="3759798"/>
            <a:ext cx="6144449" cy="298157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/>
          <p:cNvSpPr txBox="1"/>
          <p:nvPr/>
        </p:nvSpPr>
        <p:spPr>
          <a:xfrm>
            <a:off x="7240920" y="4208045"/>
            <a:ext cx="1335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c-bottom</a:t>
            </a:r>
            <a:endParaRPr lang="ko-KR" altLang="en-US" dirty="0"/>
          </a:p>
        </p:txBody>
      </p:sp>
      <p:cxnSp>
        <p:nvCxnSpPr>
          <p:cNvPr id="51" name="직선 화살표 연결선 50"/>
          <p:cNvCxnSpPr>
            <a:stCxn id="50" idx="2"/>
          </p:cNvCxnSpPr>
          <p:nvPr/>
        </p:nvCxnSpPr>
        <p:spPr>
          <a:xfrm flipH="1">
            <a:off x="7024896" y="4577377"/>
            <a:ext cx="883545" cy="57981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415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/>
          <p:cNvSpPr/>
          <p:nvPr/>
        </p:nvSpPr>
        <p:spPr>
          <a:xfrm>
            <a:off x="-1692696" y="-171400"/>
            <a:ext cx="11593288" cy="792088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타원 3"/>
          <p:cNvSpPr/>
          <p:nvPr/>
        </p:nvSpPr>
        <p:spPr>
          <a:xfrm>
            <a:off x="-2988840" y="-1215516"/>
            <a:ext cx="5148572" cy="5148572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부제목 2"/>
          <p:cNvSpPr txBox="1">
            <a:spLocks/>
          </p:cNvSpPr>
          <p:nvPr/>
        </p:nvSpPr>
        <p:spPr>
          <a:xfrm>
            <a:off x="179512" y="548680"/>
            <a:ext cx="5572200" cy="622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b="1" dirty="0" smtClean="0">
                <a:solidFill>
                  <a:schemeClr val="bg2">
                    <a:lumMod val="25000"/>
                  </a:schemeClr>
                </a:solidFill>
              </a:rPr>
              <a:t>개발 배경</a:t>
            </a:r>
            <a:endParaRPr lang="ko-KR" altLang="en-US" sz="2400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157636" y="1196752"/>
            <a:ext cx="8568952" cy="72008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-6409282" y="1196752"/>
            <a:ext cx="8568952" cy="72008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C:\Users\TH-home\Desktop\티토 합치는중\resource_main\main_logo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18"/>
          <a:stretch/>
        </p:blipFill>
        <p:spPr bwMode="auto">
          <a:xfrm>
            <a:off x="1134345" y="1314192"/>
            <a:ext cx="2046582" cy="1395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5436096" y="1484784"/>
            <a:ext cx="2969083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chemeClr val="bg2">
                    <a:lumMod val="25000"/>
                  </a:schemeClr>
                </a:solidFill>
              </a:rPr>
              <a:t>기존의 </a:t>
            </a:r>
            <a:r>
              <a:rPr lang="ko-KR" altLang="en-US" dirty="0" err="1" smtClean="0">
                <a:solidFill>
                  <a:schemeClr val="bg2">
                    <a:lumMod val="25000"/>
                  </a:schemeClr>
                </a:solidFill>
              </a:rPr>
              <a:t>멘토</a:t>
            </a:r>
            <a:r>
              <a:rPr lang="ko-KR" altLang="en-US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ko-KR" altLang="en-US" dirty="0" err="1" smtClean="0">
                <a:solidFill>
                  <a:schemeClr val="bg2">
                    <a:lumMod val="25000"/>
                  </a:schemeClr>
                </a:solidFill>
              </a:rPr>
              <a:t>멘티</a:t>
            </a:r>
            <a:r>
              <a:rPr lang="ko-KR" altLang="en-US" dirty="0" smtClean="0">
                <a:solidFill>
                  <a:schemeClr val="bg2">
                    <a:lumMod val="25000"/>
                  </a:schemeClr>
                </a:solidFill>
              </a:rPr>
              <a:t> 홈페이지</a:t>
            </a:r>
            <a:endParaRPr lang="en-US" altLang="ko-KR" dirty="0" smtClean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6272565" y="2420888"/>
            <a:ext cx="1484094" cy="1484094"/>
          </a:xfrm>
          <a:prstGeom prst="ellipse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schemeClr val="bg2">
                <a:lumMod val="1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광범위한</a:t>
            </a:r>
            <a:endParaRPr lang="en-US" altLang="ko-KR" sz="16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분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야</a:t>
            </a:r>
          </a:p>
        </p:txBody>
      </p:sp>
      <p:sp>
        <p:nvSpPr>
          <p:cNvPr id="18" name="타원 17"/>
          <p:cNvSpPr/>
          <p:nvPr/>
        </p:nvSpPr>
        <p:spPr>
          <a:xfrm>
            <a:off x="5148064" y="4393178"/>
            <a:ext cx="1484094" cy="1484094"/>
          </a:xfrm>
          <a:prstGeom prst="ellipse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schemeClr val="bg2">
                <a:lumMod val="1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회사원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7236296" y="4393178"/>
            <a:ext cx="1484094" cy="1484094"/>
          </a:xfrm>
          <a:prstGeom prst="ellipse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schemeClr val="bg2">
                <a:lumMod val="1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취업</a:t>
            </a:r>
            <a:endParaRPr lang="en-US" altLang="ko-KR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ko-KR" altLang="en-US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준비</a:t>
            </a:r>
            <a:r>
              <a:rPr lang="ko-KR" alt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생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1592045" y="2420888"/>
            <a:ext cx="1484094" cy="1484094"/>
          </a:xfrm>
          <a:prstGeom prst="ellipse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schemeClr val="bg2">
                <a:lumMod val="1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수업 관련</a:t>
            </a:r>
            <a:endParaRPr lang="en-US" altLang="ko-KR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분야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467544" y="4393178"/>
            <a:ext cx="1484094" cy="1484094"/>
          </a:xfrm>
          <a:prstGeom prst="ellipse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schemeClr val="bg2">
                <a:lumMod val="1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세종대</a:t>
            </a:r>
            <a:endParaRPr lang="en-US" altLang="ko-KR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학생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2555776" y="4393178"/>
            <a:ext cx="1484094" cy="1484094"/>
          </a:xfrm>
          <a:prstGeom prst="ellipse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schemeClr val="bg2">
                <a:lumMod val="1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세종대</a:t>
            </a:r>
            <a:endParaRPr lang="en-US" altLang="ko-KR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졸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업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생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31" name="직선 연결선 30"/>
          <p:cNvCxnSpPr/>
          <p:nvPr/>
        </p:nvCxnSpPr>
        <p:spPr>
          <a:xfrm>
            <a:off x="4572000" y="1556792"/>
            <a:ext cx="0" cy="4968552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4658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-1629374" y="-200642"/>
            <a:ext cx="11593288" cy="792088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타원 16"/>
          <p:cNvSpPr/>
          <p:nvPr/>
        </p:nvSpPr>
        <p:spPr>
          <a:xfrm>
            <a:off x="-2988840" y="-1215516"/>
            <a:ext cx="5148572" cy="5148572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964" y="836712"/>
            <a:ext cx="6918593" cy="59445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78964" y="4166993"/>
            <a:ext cx="1227401" cy="330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702894" y="989438"/>
            <a:ext cx="1335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</a:t>
            </a:r>
            <a:r>
              <a:rPr lang="en-US" altLang="ko-KR" dirty="0" smtClean="0"/>
              <a:t>-top-left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178964" y="1844824"/>
            <a:ext cx="3136436" cy="2701386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/>
          <p:cNvCxnSpPr>
            <a:stCxn id="8" idx="2"/>
            <a:endCxn id="10" idx="0"/>
          </p:cNvCxnSpPr>
          <p:nvPr/>
        </p:nvCxnSpPr>
        <p:spPr>
          <a:xfrm flipH="1">
            <a:off x="1747182" y="1358770"/>
            <a:ext cx="623233" cy="48605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3315401" y="1848272"/>
            <a:ext cx="3200816" cy="264881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7236296" y="1232465"/>
            <a:ext cx="1408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</a:t>
            </a:r>
            <a:r>
              <a:rPr lang="en-US" altLang="ko-KR" dirty="0" smtClean="0"/>
              <a:t>-top-right</a:t>
            </a:r>
            <a:endParaRPr lang="ko-KR" altLang="en-US" dirty="0"/>
          </a:p>
        </p:txBody>
      </p:sp>
      <p:cxnSp>
        <p:nvCxnSpPr>
          <p:cNvPr id="18" name="직선 화살표 연결선 17"/>
          <p:cNvCxnSpPr>
            <a:stCxn id="15" idx="2"/>
          </p:cNvCxnSpPr>
          <p:nvPr/>
        </p:nvCxnSpPr>
        <p:spPr>
          <a:xfrm flipH="1">
            <a:off x="6516217" y="1601797"/>
            <a:ext cx="1424367" cy="168318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부제목 2"/>
          <p:cNvSpPr txBox="1">
            <a:spLocks/>
          </p:cNvSpPr>
          <p:nvPr/>
        </p:nvSpPr>
        <p:spPr>
          <a:xfrm>
            <a:off x="179512" y="213792"/>
            <a:ext cx="5572200" cy="62292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000" b="1" dirty="0" err="1" smtClean="0">
                <a:solidFill>
                  <a:schemeClr val="bg2">
                    <a:lumMod val="25000"/>
                  </a:schemeClr>
                </a:solidFill>
              </a:rPr>
              <a:t>인기멘토</a:t>
            </a:r>
            <a:endParaRPr lang="en-US" altLang="ko-KR" sz="2000" b="1" dirty="0" smtClean="0">
              <a:solidFill>
                <a:schemeClr val="bg2">
                  <a:lumMod val="25000"/>
                </a:schemeClr>
              </a:solidFill>
            </a:endParaRPr>
          </a:p>
          <a:p>
            <a:pPr marL="0" indent="0">
              <a:buNone/>
            </a:pPr>
            <a:r>
              <a:rPr lang="ko-KR" altLang="en-US" sz="2000" b="1" dirty="0" smtClean="0">
                <a:solidFill>
                  <a:schemeClr val="bg2">
                    <a:lumMod val="25000"/>
                  </a:schemeClr>
                </a:solidFill>
              </a:rPr>
              <a:t>팝</a:t>
            </a:r>
            <a:r>
              <a:rPr lang="ko-KR" altLang="en-US" sz="2000" b="1" dirty="0">
                <a:solidFill>
                  <a:schemeClr val="bg2">
                    <a:lumMod val="25000"/>
                  </a:schemeClr>
                </a:solidFill>
              </a:rPr>
              <a:t>업</a:t>
            </a:r>
            <a:r>
              <a:rPr lang="ko-KR" altLang="en-US" sz="2000" b="1" dirty="0" smtClean="0">
                <a:solidFill>
                  <a:schemeClr val="bg2">
                    <a:lumMod val="25000"/>
                  </a:schemeClr>
                </a:solidFill>
              </a:rPr>
              <a:t> 화면</a:t>
            </a:r>
            <a:endParaRPr lang="ko-KR" altLang="en-US" sz="2000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3315401" y="4676390"/>
            <a:ext cx="3272824" cy="1848954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/>
          <p:cNvSpPr txBox="1"/>
          <p:nvPr/>
        </p:nvSpPr>
        <p:spPr>
          <a:xfrm>
            <a:off x="7000824" y="4093267"/>
            <a:ext cx="1335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p-bot-right</a:t>
            </a:r>
            <a:endParaRPr lang="ko-KR" altLang="en-US" dirty="0"/>
          </a:p>
        </p:txBody>
      </p:sp>
      <p:cxnSp>
        <p:nvCxnSpPr>
          <p:cNvPr id="51" name="직선 화살표 연결선 50"/>
          <p:cNvCxnSpPr>
            <a:stCxn id="50" idx="2"/>
            <a:endCxn id="49" idx="3"/>
          </p:cNvCxnSpPr>
          <p:nvPr/>
        </p:nvCxnSpPr>
        <p:spPr>
          <a:xfrm flipH="1">
            <a:off x="6588225" y="4462599"/>
            <a:ext cx="1080120" cy="113826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489945" y="3723935"/>
            <a:ext cx="1335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p-bot-left</a:t>
            </a:r>
            <a:endParaRPr lang="ko-KR" altLang="en-US" dirty="0"/>
          </a:p>
        </p:txBody>
      </p:sp>
      <p:cxnSp>
        <p:nvCxnSpPr>
          <p:cNvPr id="23" name="직선 화살표 연결선 22"/>
          <p:cNvCxnSpPr>
            <a:stCxn id="22" idx="2"/>
            <a:endCxn id="37" idx="0"/>
          </p:cNvCxnSpPr>
          <p:nvPr/>
        </p:nvCxnSpPr>
        <p:spPr>
          <a:xfrm flipH="1">
            <a:off x="1671771" y="4093267"/>
            <a:ext cx="485695" cy="57321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/>
          <p:cNvSpPr/>
          <p:nvPr/>
        </p:nvSpPr>
        <p:spPr>
          <a:xfrm>
            <a:off x="107503" y="4666479"/>
            <a:ext cx="3128535" cy="2114751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096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-1629374" y="-200642"/>
            <a:ext cx="11593288" cy="792088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타원 16"/>
          <p:cNvSpPr/>
          <p:nvPr/>
        </p:nvSpPr>
        <p:spPr>
          <a:xfrm>
            <a:off x="-3024844" y="-1215516"/>
            <a:ext cx="5148572" cy="5148572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/>
          <p:cNvSpPr/>
          <p:nvPr/>
        </p:nvSpPr>
        <p:spPr>
          <a:xfrm>
            <a:off x="1201658" y="6512434"/>
            <a:ext cx="7955263" cy="93042"/>
          </a:xfrm>
          <a:prstGeom prst="rect">
            <a:avLst/>
          </a:prstGeom>
          <a:solidFill>
            <a:srgbClr val="4419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/>
          <p:cNvSpPr/>
          <p:nvPr/>
        </p:nvSpPr>
        <p:spPr>
          <a:xfrm>
            <a:off x="1273667" y="5720346"/>
            <a:ext cx="7857050" cy="7920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/>
          <p:cNvSpPr/>
          <p:nvPr/>
        </p:nvSpPr>
        <p:spPr>
          <a:xfrm>
            <a:off x="1214941" y="4602276"/>
            <a:ext cx="7955263" cy="93042"/>
          </a:xfrm>
          <a:prstGeom prst="rect">
            <a:avLst/>
          </a:prstGeom>
          <a:solidFill>
            <a:srgbClr val="4419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/>
          <p:cNvSpPr/>
          <p:nvPr/>
        </p:nvSpPr>
        <p:spPr>
          <a:xfrm>
            <a:off x="1456144" y="1369808"/>
            <a:ext cx="8948503" cy="17711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/>
          <p:cNvSpPr/>
          <p:nvPr/>
        </p:nvSpPr>
        <p:spPr>
          <a:xfrm>
            <a:off x="1286950" y="3810188"/>
            <a:ext cx="7857050" cy="7920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부제목 2"/>
          <p:cNvSpPr txBox="1">
            <a:spLocks/>
          </p:cNvSpPr>
          <p:nvPr/>
        </p:nvSpPr>
        <p:spPr>
          <a:xfrm>
            <a:off x="35496" y="141784"/>
            <a:ext cx="5572200" cy="622920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400" b="1" dirty="0" err="1" smtClean="0">
                <a:solidFill>
                  <a:schemeClr val="bg2">
                    <a:lumMod val="25000"/>
                  </a:schemeClr>
                </a:solidFill>
              </a:rPr>
              <a:t>best_mento</a:t>
            </a:r>
            <a:endParaRPr lang="en-US" altLang="ko-KR" sz="2400" b="1" dirty="0" smtClean="0">
              <a:solidFill>
                <a:schemeClr val="bg2">
                  <a:lumMod val="25000"/>
                </a:schemeClr>
              </a:solidFill>
            </a:endParaRPr>
          </a:p>
          <a:p>
            <a:pPr marL="0" indent="0">
              <a:buNone/>
            </a:pPr>
            <a:r>
              <a:rPr lang="en-US" altLang="ko-KR" sz="2400" b="1" dirty="0" smtClean="0">
                <a:solidFill>
                  <a:schemeClr val="bg2">
                    <a:lumMod val="25000"/>
                  </a:schemeClr>
                </a:solidFill>
              </a:rPr>
              <a:t>hover</a:t>
            </a:r>
            <a:endParaRPr lang="ko-KR" altLang="en-US" sz="2400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970068" y="899428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hover</a:t>
            </a:r>
            <a:endParaRPr lang="ko-KR" altLang="en-US" b="1" dirty="0"/>
          </a:p>
        </p:txBody>
      </p:sp>
      <p:sp>
        <p:nvSpPr>
          <p:cNvPr id="40" name="TextBox 39"/>
          <p:cNvSpPr txBox="1"/>
          <p:nvPr/>
        </p:nvSpPr>
        <p:spPr>
          <a:xfrm>
            <a:off x="3022586" y="827420"/>
            <a:ext cx="1144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normal</a:t>
            </a:r>
            <a:endParaRPr lang="ko-KR" altLang="en-US" b="1" dirty="0"/>
          </a:p>
        </p:txBody>
      </p:sp>
      <p:pic>
        <p:nvPicPr>
          <p:cNvPr id="2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763" t="17415" r="4611" b="77985"/>
          <a:stretch/>
        </p:blipFill>
        <p:spPr bwMode="auto">
          <a:xfrm>
            <a:off x="6018895" y="5949280"/>
            <a:ext cx="2838450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39" t="26089" r="8798" b="69873"/>
          <a:stretch/>
        </p:blipFill>
        <p:spPr bwMode="auto">
          <a:xfrm>
            <a:off x="2166663" y="5981278"/>
            <a:ext cx="2647951" cy="361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7617" y="3835648"/>
            <a:ext cx="3041005" cy="7073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7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2645" y="1516614"/>
            <a:ext cx="2869835" cy="15523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4" name="Picture 2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87" t="64049" r="4339" b="9617"/>
          <a:stretch/>
        </p:blipFill>
        <p:spPr bwMode="auto">
          <a:xfrm>
            <a:off x="1858909" y="1484785"/>
            <a:ext cx="3263455" cy="15523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5" name="Picture 2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229" t="51777" r="7426" b="38795"/>
          <a:stretch/>
        </p:blipFill>
        <p:spPr bwMode="auto">
          <a:xfrm>
            <a:off x="1785599" y="3855195"/>
            <a:ext cx="3410077" cy="7020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6" name="타원 35"/>
          <p:cNvSpPr/>
          <p:nvPr/>
        </p:nvSpPr>
        <p:spPr>
          <a:xfrm>
            <a:off x="159835" y="1571100"/>
            <a:ext cx="1296310" cy="1296310"/>
          </a:xfrm>
          <a:prstGeom prst="ellipse">
            <a:avLst/>
          </a:prstGeom>
          <a:solidFill>
            <a:schemeClr val="bg2"/>
          </a:solidFill>
          <a:ln>
            <a:solidFill>
              <a:srgbClr val="4419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normal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7" name="타원 36"/>
          <p:cNvSpPr/>
          <p:nvPr/>
        </p:nvSpPr>
        <p:spPr>
          <a:xfrm>
            <a:off x="147259" y="3558077"/>
            <a:ext cx="1296310" cy="1296310"/>
          </a:xfrm>
          <a:prstGeom prst="ellipse">
            <a:avLst/>
          </a:prstGeom>
          <a:solidFill>
            <a:schemeClr val="bg2"/>
          </a:solidFill>
          <a:ln>
            <a:solidFill>
              <a:srgbClr val="4419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hover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147259" y="5455651"/>
            <a:ext cx="1296310" cy="1296310"/>
          </a:xfrm>
          <a:prstGeom prst="ellipse">
            <a:avLst/>
          </a:prstGeom>
          <a:solidFill>
            <a:schemeClr val="bg2"/>
          </a:solidFill>
          <a:ln>
            <a:solidFill>
              <a:srgbClr val="4419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select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1454448" y="3149986"/>
            <a:ext cx="7955263" cy="93042"/>
          </a:xfrm>
          <a:prstGeom prst="rect">
            <a:avLst/>
          </a:prstGeom>
          <a:solidFill>
            <a:srgbClr val="4419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2274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-1629374" y="-200642"/>
            <a:ext cx="11593288" cy="792088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타원 16"/>
          <p:cNvSpPr/>
          <p:nvPr/>
        </p:nvSpPr>
        <p:spPr>
          <a:xfrm>
            <a:off x="-3024844" y="-1215516"/>
            <a:ext cx="5148572" cy="5148572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5868144" y="345309"/>
            <a:ext cx="3428800" cy="72008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r>
              <a:rPr lang="en-US" altLang="ko-KR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best_mentor:relative</a:t>
            </a:r>
            <a:endParaRPr lang="en-US" altLang="ko-KR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r>
              <a:rPr lang="en-US" altLang="ko-KR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showMask-overlay:absolute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5652120" y="1065389"/>
            <a:ext cx="4311794" cy="93839"/>
          </a:xfrm>
          <a:prstGeom prst="rect">
            <a:avLst/>
          </a:prstGeom>
          <a:solidFill>
            <a:srgbClr val="4419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4644008" y="57194"/>
            <a:ext cx="1296310" cy="1296310"/>
          </a:xfrm>
          <a:prstGeom prst="ellipse">
            <a:avLst/>
          </a:prstGeom>
          <a:solidFill>
            <a:schemeClr val="bg2"/>
          </a:solidFill>
          <a:ln>
            <a:solidFill>
              <a:srgbClr val="4419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position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5607696" y="1772733"/>
            <a:ext cx="3428800" cy="72008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0.8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5652120" y="2492813"/>
            <a:ext cx="4311794" cy="938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/>
          <p:cNvSpPr/>
          <p:nvPr/>
        </p:nvSpPr>
        <p:spPr>
          <a:xfrm>
            <a:off x="4644008" y="1484618"/>
            <a:ext cx="1296310" cy="1296310"/>
          </a:xfrm>
          <a:prstGeom prst="ellipse">
            <a:avLst/>
          </a:prstGeom>
          <a:solidFill>
            <a:schemeClr val="bg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opacity</a:t>
            </a:r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5607696" y="3141051"/>
            <a:ext cx="3428800" cy="72008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.5s ease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5652120" y="3861131"/>
            <a:ext cx="4311794" cy="93839"/>
          </a:xfrm>
          <a:prstGeom prst="rect">
            <a:avLst/>
          </a:prstGeom>
          <a:solidFill>
            <a:srgbClr val="4419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4644008" y="2852936"/>
            <a:ext cx="1296310" cy="1296310"/>
          </a:xfrm>
          <a:prstGeom prst="ellipse">
            <a:avLst/>
          </a:prstGeom>
          <a:solidFill>
            <a:schemeClr val="bg2"/>
          </a:solidFill>
          <a:ln>
            <a:solidFill>
              <a:srgbClr val="4419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transition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5592813" y="4509037"/>
            <a:ext cx="3428800" cy="72008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translate(-50%,-50%)</a:t>
            </a:r>
          </a:p>
        </p:txBody>
      </p:sp>
      <p:sp>
        <p:nvSpPr>
          <p:cNvPr id="35" name="직사각형 34"/>
          <p:cNvSpPr/>
          <p:nvPr/>
        </p:nvSpPr>
        <p:spPr>
          <a:xfrm>
            <a:off x="5637237" y="5229117"/>
            <a:ext cx="4311794" cy="938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4629125" y="4220922"/>
            <a:ext cx="1296310" cy="1296310"/>
          </a:xfrm>
          <a:prstGeom prst="ellipse">
            <a:avLst/>
          </a:prstGeom>
          <a:solidFill>
            <a:schemeClr val="bg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trans</a:t>
            </a:r>
          </a:p>
          <a:p>
            <a:pPr algn="ctr"/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form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5592813" y="5863042"/>
            <a:ext cx="3428800" cy="72008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50%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5637237" y="6583122"/>
            <a:ext cx="4311794" cy="93839"/>
          </a:xfrm>
          <a:prstGeom prst="rect">
            <a:avLst/>
          </a:prstGeom>
          <a:solidFill>
            <a:srgbClr val="4419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4629125" y="5574927"/>
            <a:ext cx="1296310" cy="1296310"/>
          </a:xfrm>
          <a:prstGeom prst="ellipse">
            <a:avLst/>
          </a:prstGeom>
          <a:solidFill>
            <a:schemeClr val="bg2"/>
          </a:solidFill>
          <a:ln>
            <a:solidFill>
              <a:srgbClr val="4419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top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25" y="1169180"/>
            <a:ext cx="4380159" cy="49927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4" name="부제목 2"/>
          <p:cNvSpPr txBox="1">
            <a:spLocks/>
          </p:cNvSpPr>
          <p:nvPr/>
        </p:nvSpPr>
        <p:spPr>
          <a:xfrm>
            <a:off x="35496" y="141784"/>
            <a:ext cx="5572200" cy="622920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400" b="1" dirty="0" smtClean="0">
                <a:solidFill>
                  <a:schemeClr val="bg2">
                    <a:lumMod val="25000"/>
                  </a:schemeClr>
                </a:solidFill>
              </a:rPr>
              <a:t>best_mento.css</a:t>
            </a:r>
          </a:p>
          <a:p>
            <a:pPr marL="0" indent="0">
              <a:buNone/>
            </a:pPr>
            <a:r>
              <a:rPr lang="ko-KR" altLang="en-US" sz="2400" b="1" dirty="0" err="1" smtClean="0">
                <a:solidFill>
                  <a:schemeClr val="bg2">
                    <a:lumMod val="25000"/>
                  </a:schemeClr>
                </a:solidFill>
              </a:rPr>
              <a:t>추천멘토</a:t>
            </a:r>
            <a:r>
              <a:rPr lang="ko-KR" altLang="en-US" sz="2400" b="1" dirty="0" smtClean="0">
                <a:solidFill>
                  <a:schemeClr val="bg2">
                    <a:lumMod val="25000"/>
                  </a:schemeClr>
                </a:solidFill>
              </a:rPr>
              <a:t> 스크롤</a:t>
            </a:r>
            <a:endParaRPr lang="ko-KR" altLang="en-US" sz="2400" b="1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4248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-1629374" y="-200642"/>
            <a:ext cx="11593288" cy="792088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타원 16"/>
          <p:cNvSpPr/>
          <p:nvPr/>
        </p:nvSpPr>
        <p:spPr>
          <a:xfrm>
            <a:off x="-3024844" y="-1215516"/>
            <a:ext cx="5148572" cy="5148572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25" y="1169180"/>
            <a:ext cx="4380159" cy="49927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4" name="부제목 2"/>
          <p:cNvSpPr txBox="1">
            <a:spLocks/>
          </p:cNvSpPr>
          <p:nvPr/>
        </p:nvSpPr>
        <p:spPr>
          <a:xfrm>
            <a:off x="35496" y="141784"/>
            <a:ext cx="5572200" cy="622920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400" b="1" dirty="0" smtClean="0">
                <a:solidFill>
                  <a:schemeClr val="bg2">
                    <a:lumMod val="25000"/>
                  </a:schemeClr>
                </a:solidFill>
              </a:rPr>
              <a:t>best_mento.css</a:t>
            </a:r>
          </a:p>
          <a:p>
            <a:pPr marL="0" indent="0">
              <a:buNone/>
            </a:pPr>
            <a:r>
              <a:rPr lang="en-US" altLang="ko-KR" sz="2400" b="1" dirty="0" smtClean="0">
                <a:solidFill>
                  <a:schemeClr val="bg2">
                    <a:lumMod val="25000"/>
                  </a:schemeClr>
                </a:solidFill>
              </a:rPr>
              <a:t>overlay transition</a:t>
            </a:r>
            <a:endParaRPr lang="ko-KR" altLang="en-US" sz="2400" b="1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21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1" t="48063" r="66576" b="976"/>
          <a:stretch/>
        </p:blipFill>
        <p:spPr bwMode="auto">
          <a:xfrm>
            <a:off x="6516216" y="3041176"/>
            <a:ext cx="2512284" cy="37954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" name="Picture 3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2" t="50000" r="61560" b="1258"/>
          <a:stretch/>
        </p:blipFill>
        <p:spPr bwMode="auto">
          <a:xfrm>
            <a:off x="4649192" y="548680"/>
            <a:ext cx="2526650" cy="37954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26444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-1629374" y="-200642"/>
            <a:ext cx="11593288" cy="792088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2" name="직사각형 51"/>
          <p:cNvSpPr/>
          <p:nvPr/>
        </p:nvSpPr>
        <p:spPr>
          <a:xfrm>
            <a:off x="395536" y="4797152"/>
            <a:ext cx="3888432" cy="1714045"/>
          </a:xfrm>
          <a:prstGeom prst="rect">
            <a:avLst/>
          </a:prstGeom>
          <a:solidFill>
            <a:srgbClr val="FFFD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setInterval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함수 사용</a:t>
            </a:r>
            <a:endParaRPr lang="en-US" altLang="ko-KR" b="1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en-US" altLang="ko-KR" b="1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초마다 </a:t>
            </a:r>
            <a:r>
              <a:rPr lang="en-US" altLang="ko-KR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dpTime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()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함수 실행</a:t>
            </a:r>
            <a:endParaRPr lang="en-US" altLang="ko-KR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altLang="ko-KR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innerHTML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로 시간 삽입</a:t>
            </a:r>
            <a:endParaRPr lang="en-US" altLang="ko-KR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-3024844" y="-1215516"/>
            <a:ext cx="5148572" cy="5148572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부제목 2"/>
          <p:cNvSpPr txBox="1">
            <a:spLocks/>
          </p:cNvSpPr>
          <p:nvPr/>
        </p:nvSpPr>
        <p:spPr>
          <a:xfrm>
            <a:off x="35496" y="141784"/>
            <a:ext cx="5572200" cy="622920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400" b="1" dirty="0" smtClean="0">
                <a:solidFill>
                  <a:schemeClr val="bg2">
                    <a:lumMod val="25000"/>
                  </a:schemeClr>
                </a:solidFill>
              </a:rPr>
              <a:t>best_mento.css</a:t>
            </a:r>
          </a:p>
          <a:p>
            <a:pPr marL="0" indent="0">
              <a:buNone/>
            </a:pPr>
            <a:r>
              <a:rPr lang="ko-KR" altLang="en-US" sz="2400" b="1" dirty="0" smtClean="0">
                <a:solidFill>
                  <a:schemeClr val="bg2">
                    <a:lumMod val="25000"/>
                  </a:schemeClr>
                </a:solidFill>
              </a:rPr>
              <a:t>실시간 시계</a:t>
            </a:r>
            <a:endParaRPr lang="ko-KR" altLang="en-US" sz="2400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5967736" y="345309"/>
            <a:ext cx="3428800" cy="72008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무한 호출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5652120" y="1065389"/>
            <a:ext cx="4311794" cy="93839"/>
          </a:xfrm>
          <a:prstGeom prst="rect">
            <a:avLst/>
          </a:prstGeom>
          <a:solidFill>
            <a:srgbClr val="4419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/>
          <p:cNvSpPr/>
          <p:nvPr/>
        </p:nvSpPr>
        <p:spPr>
          <a:xfrm>
            <a:off x="4644008" y="57194"/>
            <a:ext cx="1296310" cy="1296310"/>
          </a:xfrm>
          <a:prstGeom prst="ellipse">
            <a:avLst/>
          </a:prstGeom>
          <a:solidFill>
            <a:schemeClr val="bg2"/>
          </a:solidFill>
          <a:ln>
            <a:solidFill>
              <a:srgbClr val="4419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set</a:t>
            </a:r>
          </a:p>
          <a:p>
            <a:pPr algn="ctr"/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Interval</a:t>
            </a:r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895728" y="1772733"/>
            <a:ext cx="3428800" cy="72008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getMonth+1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5652120" y="2492813"/>
            <a:ext cx="4311794" cy="938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4644008" y="1484618"/>
            <a:ext cx="1296310" cy="1296310"/>
          </a:xfrm>
          <a:prstGeom prst="ellipse">
            <a:avLst/>
          </a:prstGeom>
          <a:solidFill>
            <a:schemeClr val="bg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month</a:t>
            </a:r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5895728" y="3141051"/>
            <a:ext cx="3428800" cy="72008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내용 삽입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5652120" y="3861131"/>
            <a:ext cx="4311794" cy="93839"/>
          </a:xfrm>
          <a:prstGeom prst="rect">
            <a:avLst/>
          </a:prstGeom>
          <a:solidFill>
            <a:srgbClr val="4419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/>
          <p:cNvSpPr/>
          <p:nvPr/>
        </p:nvSpPr>
        <p:spPr>
          <a:xfrm>
            <a:off x="4644008" y="2852936"/>
            <a:ext cx="1296310" cy="1296310"/>
          </a:xfrm>
          <a:prstGeom prst="ellipse">
            <a:avLst/>
          </a:prstGeom>
          <a:solidFill>
            <a:schemeClr val="bg2"/>
          </a:solidFill>
          <a:ln>
            <a:solidFill>
              <a:srgbClr val="4419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inner</a:t>
            </a:r>
          </a:p>
          <a:p>
            <a:pPr algn="ctr"/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HTML</a:t>
            </a:r>
          </a:p>
        </p:txBody>
      </p:sp>
      <p:pic>
        <p:nvPicPr>
          <p:cNvPr id="25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57"/>
          <a:stretch/>
        </p:blipFill>
        <p:spPr bwMode="auto">
          <a:xfrm>
            <a:off x="35497" y="1196752"/>
            <a:ext cx="4396803" cy="33125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78647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-1629374" y="-200642"/>
            <a:ext cx="11593288" cy="792088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2" name="직사각형 51"/>
          <p:cNvSpPr/>
          <p:nvPr/>
        </p:nvSpPr>
        <p:spPr>
          <a:xfrm>
            <a:off x="395536" y="4797152"/>
            <a:ext cx="3888432" cy="1714045"/>
          </a:xfrm>
          <a:prstGeom prst="rect">
            <a:avLst/>
          </a:prstGeom>
          <a:solidFill>
            <a:srgbClr val="FFFD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mask : </a:t>
            </a:r>
            <a:r>
              <a:rPr lang="ko-KR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검은 부분</a:t>
            </a:r>
            <a:endParaRPr lang="en-US" altLang="ko-KR" sz="1600" b="1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화면 전체 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: position : absolute</a:t>
            </a:r>
          </a:p>
          <a:p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다른 객체보단 위로 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: z-index:9999</a:t>
            </a:r>
          </a:p>
          <a:p>
            <a:endParaRPr lang="en-US" altLang="ko-KR" sz="16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en-US" altLang="ko-KR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window : </a:t>
            </a:r>
            <a:r>
              <a:rPr lang="ko-KR" altLang="en-US" sz="16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팝업창</a:t>
            </a:r>
            <a:endParaRPr lang="en-US" altLang="ko-KR" sz="1600" b="1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팝업 </a:t>
            </a:r>
            <a:r>
              <a:rPr lang="ko-KR" alt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컨텐츠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크기 고려 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: 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절대 크기 지정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mask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보다도 위로 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: z-index:99999</a:t>
            </a:r>
          </a:p>
        </p:txBody>
      </p:sp>
      <p:sp>
        <p:nvSpPr>
          <p:cNvPr id="17" name="타원 16"/>
          <p:cNvSpPr/>
          <p:nvPr/>
        </p:nvSpPr>
        <p:spPr>
          <a:xfrm>
            <a:off x="-3024844" y="-1215516"/>
            <a:ext cx="5148572" cy="5148572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부제목 2"/>
          <p:cNvSpPr txBox="1">
            <a:spLocks/>
          </p:cNvSpPr>
          <p:nvPr/>
        </p:nvSpPr>
        <p:spPr>
          <a:xfrm>
            <a:off x="35496" y="141784"/>
            <a:ext cx="5572200" cy="622920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400" b="1" dirty="0" smtClean="0">
                <a:solidFill>
                  <a:schemeClr val="bg2">
                    <a:lumMod val="25000"/>
                  </a:schemeClr>
                </a:solidFill>
              </a:rPr>
              <a:t>best_mento.css</a:t>
            </a:r>
          </a:p>
          <a:p>
            <a:pPr marL="0" indent="0">
              <a:buNone/>
            </a:pPr>
            <a:r>
              <a:rPr lang="ko-KR" altLang="en-US" sz="2400" b="1" dirty="0" err="1" smtClean="0">
                <a:solidFill>
                  <a:schemeClr val="bg2">
                    <a:lumMod val="25000"/>
                  </a:schemeClr>
                </a:solidFill>
              </a:rPr>
              <a:t>멘토소개</a:t>
            </a:r>
            <a:r>
              <a:rPr lang="ko-KR" altLang="en-US" sz="2400" b="1" dirty="0" smtClean="0">
                <a:solidFill>
                  <a:schemeClr val="bg2">
                    <a:lumMod val="25000"/>
                  </a:schemeClr>
                </a:solidFill>
              </a:rPr>
              <a:t> 팝업</a:t>
            </a:r>
            <a:endParaRPr lang="ko-KR" altLang="en-US" sz="2400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5967736" y="345309"/>
            <a:ext cx="3428800" cy="72008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none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5652120" y="1065389"/>
            <a:ext cx="4311794" cy="93839"/>
          </a:xfrm>
          <a:prstGeom prst="rect">
            <a:avLst/>
          </a:prstGeom>
          <a:solidFill>
            <a:srgbClr val="4419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/>
          <p:cNvSpPr/>
          <p:nvPr/>
        </p:nvSpPr>
        <p:spPr>
          <a:xfrm>
            <a:off x="4644008" y="57194"/>
            <a:ext cx="1296310" cy="1296310"/>
          </a:xfrm>
          <a:prstGeom prst="ellipse">
            <a:avLst/>
          </a:prstGeom>
          <a:solidFill>
            <a:schemeClr val="bg2"/>
          </a:solidFill>
          <a:ln>
            <a:solidFill>
              <a:srgbClr val="4419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display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895728" y="1772733"/>
            <a:ext cx="3428800" cy="72008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서로 적절한 위치 존재하도록</a:t>
            </a:r>
            <a:endParaRPr lang="en-US" altLang="ko-KR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9999/99999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5652120" y="2492813"/>
            <a:ext cx="4311794" cy="938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4644008" y="1484618"/>
            <a:ext cx="1296310" cy="1296310"/>
          </a:xfrm>
          <a:prstGeom prst="ellipse">
            <a:avLst/>
          </a:prstGeom>
          <a:solidFill>
            <a:schemeClr val="bg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z-index</a:t>
            </a:r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5895728" y="3141051"/>
            <a:ext cx="3428800" cy="72008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height:860px</a:t>
            </a:r>
          </a:p>
          <a:p>
            <a:pPr algn="ctr"/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width:1000px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5652120" y="3861131"/>
            <a:ext cx="4311794" cy="93839"/>
          </a:xfrm>
          <a:prstGeom prst="rect">
            <a:avLst/>
          </a:prstGeom>
          <a:solidFill>
            <a:srgbClr val="4419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/>
          <p:cNvSpPr/>
          <p:nvPr/>
        </p:nvSpPr>
        <p:spPr>
          <a:xfrm>
            <a:off x="4644008" y="2852936"/>
            <a:ext cx="1296310" cy="1296310"/>
          </a:xfrm>
          <a:prstGeom prst="ellipse">
            <a:avLst/>
          </a:prstGeom>
          <a:solidFill>
            <a:schemeClr val="bg2"/>
          </a:solidFill>
          <a:ln>
            <a:solidFill>
              <a:srgbClr val="4419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크기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5895728" y="4509037"/>
            <a:ext cx="3428800" cy="72008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scroll</a:t>
            </a:r>
          </a:p>
          <a:p>
            <a:pPr algn="ctr"/>
            <a:r>
              <a:rPr lang="en-US" altLang="ko-KR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overflow-x:hidden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5637237" y="5229117"/>
            <a:ext cx="4311794" cy="938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/>
          <p:cNvSpPr/>
          <p:nvPr/>
        </p:nvSpPr>
        <p:spPr>
          <a:xfrm>
            <a:off x="4629125" y="4220922"/>
            <a:ext cx="1296310" cy="1296310"/>
          </a:xfrm>
          <a:prstGeom prst="ellipse">
            <a:avLst/>
          </a:prstGeom>
          <a:solidFill>
            <a:schemeClr val="bg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overflow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512" y="1196752"/>
            <a:ext cx="4464496" cy="3495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72073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-1629374" y="-200642"/>
            <a:ext cx="11593288" cy="792088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2" name="직사각형 51"/>
          <p:cNvSpPr/>
          <p:nvPr/>
        </p:nvSpPr>
        <p:spPr>
          <a:xfrm>
            <a:off x="5004048" y="4399142"/>
            <a:ext cx="3888432" cy="1714045"/>
          </a:xfrm>
          <a:prstGeom prst="rect">
            <a:avLst/>
          </a:prstGeom>
          <a:solidFill>
            <a:srgbClr val="FFFD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크롬은 보안상의 이유로 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local file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을</a:t>
            </a:r>
            <a:endParaRPr lang="en-US" altLang="ko-KR" sz="16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.load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함수로 불러올 수 없어</a:t>
            </a:r>
            <a:endParaRPr lang="en-US" altLang="ko-KR" sz="16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popup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의 내용을 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div(window)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에 삽입</a:t>
            </a:r>
            <a:endParaRPr lang="en-US" altLang="ko-KR" sz="16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ko-KR" alt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멘토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검색 부분에도 적용</a:t>
            </a:r>
            <a:endParaRPr lang="en-US" altLang="ko-KR" sz="16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-3024844" y="-1215516"/>
            <a:ext cx="5148572" cy="5148572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부제목 2"/>
          <p:cNvSpPr txBox="1">
            <a:spLocks/>
          </p:cNvSpPr>
          <p:nvPr/>
        </p:nvSpPr>
        <p:spPr>
          <a:xfrm>
            <a:off x="35496" y="141784"/>
            <a:ext cx="5572200" cy="622920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400" b="1" dirty="0" err="1" smtClean="0">
                <a:solidFill>
                  <a:schemeClr val="bg2">
                    <a:lumMod val="25000"/>
                  </a:schemeClr>
                </a:solidFill>
              </a:rPr>
              <a:t>best_mento</a:t>
            </a:r>
            <a:endParaRPr lang="en-US" altLang="ko-KR" sz="2400" b="1" dirty="0" smtClean="0">
              <a:solidFill>
                <a:schemeClr val="bg2">
                  <a:lumMod val="25000"/>
                </a:schemeClr>
              </a:solidFill>
            </a:endParaRPr>
          </a:p>
          <a:p>
            <a:pPr marL="0" indent="0">
              <a:buNone/>
            </a:pPr>
            <a:r>
              <a:rPr lang="ko-KR" altLang="en-US" sz="2400" b="1" dirty="0" err="1" smtClean="0">
                <a:solidFill>
                  <a:schemeClr val="bg2">
                    <a:lumMod val="25000"/>
                  </a:schemeClr>
                </a:solidFill>
              </a:rPr>
              <a:t>멘토소개</a:t>
            </a:r>
            <a:r>
              <a:rPr lang="ko-KR" altLang="en-US" sz="2400" b="1" dirty="0" smtClean="0">
                <a:solidFill>
                  <a:schemeClr val="bg2">
                    <a:lumMod val="25000"/>
                  </a:schemeClr>
                </a:solidFill>
              </a:rPr>
              <a:t> 팝업</a:t>
            </a:r>
            <a:endParaRPr lang="ko-KR" altLang="en-US" sz="2400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6039744" y="345309"/>
            <a:ext cx="3428800" cy="72008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mask/window 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위치 크기 지정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5652120" y="1065389"/>
            <a:ext cx="4311794" cy="93839"/>
          </a:xfrm>
          <a:prstGeom prst="rect">
            <a:avLst/>
          </a:prstGeom>
          <a:solidFill>
            <a:srgbClr val="4419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/>
          <p:cNvSpPr/>
          <p:nvPr/>
        </p:nvSpPr>
        <p:spPr>
          <a:xfrm>
            <a:off x="4644008" y="57194"/>
            <a:ext cx="1296310" cy="1296310"/>
          </a:xfrm>
          <a:prstGeom prst="ellipse">
            <a:avLst/>
          </a:prstGeom>
          <a:solidFill>
            <a:schemeClr val="bg2"/>
          </a:solidFill>
          <a:ln>
            <a:solidFill>
              <a:srgbClr val="4419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wrap</a:t>
            </a:r>
          </a:p>
          <a:p>
            <a:pPr algn="ctr"/>
            <a:r>
              <a:rPr lang="en-US" altLang="ko-KR" sz="14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WindowByMask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967736" y="1772733"/>
            <a:ext cx="3428800" cy="72008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화면 뒤쪽 클릭 시 닫기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5652120" y="2492813"/>
            <a:ext cx="4311794" cy="938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4644008" y="1484618"/>
            <a:ext cx="1296310" cy="1296310"/>
          </a:xfrm>
          <a:prstGeom prst="ellipse">
            <a:avLst/>
          </a:prstGeom>
          <a:solidFill>
            <a:schemeClr val="bg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.mask</a:t>
            </a:r>
          </a:p>
          <a:p>
            <a:pPr algn="ctr"/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click</a:t>
            </a:r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03" y="1196752"/>
            <a:ext cx="4457571" cy="49556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66931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-1629374" y="-200642"/>
            <a:ext cx="11593288" cy="792088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타원 16"/>
          <p:cNvSpPr/>
          <p:nvPr/>
        </p:nvSpPr>
        <p:spPr>
          <a:xfrm>
            <a:off x="-3024844" y="-1215516"/>
            <a:ext cx="5148572" cy="5148572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부제목 2"/>
          <p:cNvSpPr txBox="1">
            <a:spLocks/>
          </p:cNvSpPr>
          <p:nvPr/>
        </p:nvSpPr>
        <p:spPr>
          <a:xfrm>
            <a:off x="35496" y="141784"/>
            <a:ext cx="5572200" cy="622920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400" b="1" dirty="0" err="1" smtClean="0">
                <a:solidFill>
                  <a:schemeClr val="bg2">
                    <a:lumMod val="25000"/>
                  </a:schemeClr>
                </a:solidFill>
              </a:rPr>
              <a:t>best_mento</a:t>
            </a:r>
            <a:endParaRPr lang="en-US" altLang="ko-KR" sz="2400" b="1" dirty="0" smtClean="0">
              <a:solidFill>
                <a:schemeClr val="bg2">
                  <a:lumMod val="25000"/>
                </a:schemeClr>
              </a:solidFill>
            </a:endParaRPr>
          </a:p>
          <a:p>
            <a:pPr marL="0" indent="0">
              <a:buNone/>
            </a:pPr>
            <a:r>
              <a:rPr lang="ko-KR" altLang="en-US" sz="2400" b="1" dirty="0" smtClean="0">
                <a:solidFill>
                  <a:schemeClr val="bg2">
                    <a:lumMod val="25000"/>
                  </a:schemeClr>
                </a:solidFill>
              </a:rPr>
              <a:t>자동 스크롤</a:t>
            </a:r>
            <a:endParaRPr lang="ko-KR" altLang="en-US" sz="2400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6039744" y="345309"/>
            <a:ext cx="3428800" cy="72008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50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5652120" y="1065389"/>
            <a:ext cx="4311794" cy="93839"/>
          </a:xfrm>
          <a:prstGeom prst="rect">
            <a:avLst/>
          </a:prstGeom>
          <a:solidFill>
            <a:srgbClr val="4419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/>
          <p:cNvSpPr/>
          <p:nvPr/>
        </p:nvSpPr>
        <p:spPr>
          <a:xfrm>
            <a:off x="4644008" y="57194"/>
            <a:ext cx="1296310" cy="1296310"/>
          </a:xfrm>
          <a:prstGeom prst="ellipse">
            <a:avLst/>
          </a:prstGeom>
          <a:solidFill>
            <a:schemeClr val="bg2"/>
          </a:solidFill>
          <a:ln>
            <a:solidFill>
              <a:srgbClr val="4419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this.</a:t>
            </a:r>
          </a:p>
          <a:p>
            <a:pPr algn="ctr"/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height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967736" y="1772733"/>
            <a:ext cx="3428800" cy="72008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5652120" y="2492813"/>
            <a:ext cx="4311794" cy="938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4644008" y="1484618"/>
            <a:ext cx="1296310" cy="1296310"/>
          </a:xfrm>
          <a:prstGeom prst="ellipse">
            <a:avLst/>
          </a:prstGeom>
          <a:solidFill>
            <a:schemeClr val="bg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scroll</a:t>
            </a:r>
          </a:p>
          <a:p>
            <a:pPr algn="ctr"/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speed</a:t>
            </a:r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96" y="1108488"/>
            <a:ext cx="4194541" cy="62473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357"/>
          <a:stretch/>
        </p:blipFill>
        <p:spPr bwMode="auto">
          <a:xfrm>
            <a:off x="9963914" y="4523671"/>
            <a:ext cx="3651001" cy="28330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직사각형 15"/>
          <p:cNvSpPr/>
          <p:nvPr/>
        </p:nvSpPr>
        <p:spPr>
          <a:xfrm>
            <a:off x="5004048" y="4399142"/>
            <a:ext cx="3888432" cy="1714045"/>
          </a:xfrm>
          <a:prstGeom prst="rect">
            <a:avLst/>
          </a:prstGeom>
          <a:solidFill>
            <a:srgbClr val="FFFD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scroll 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단위 높이와 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li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의 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top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을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저장</a:t>
            </a:r>
            <a:endParaRPr lang="en-US" altLang="ko-KR" sz="16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li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를 </a:t>
            </a:r>
            <a:r>
              <a:rPr lang="ko-KR" alt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움직이기위해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absolute</a:t>
            </a:r>
          </a:p>
          <a:p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li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를 </a:t>
            </a:r>
            <a:r>
              <a:rPr lang="ko-KR" alt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감싸기위해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ul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을 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relative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로</a:t>
            </a:r>
            <a:endParaRPr lang="en-US" altLang="ko-KR" sz="16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jump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함수를 만들어 위를 넘어가는 것은 맨 아래로 내림</a:t>
            </a:r>
            <a:endParaRPr lang="en-US" altLang="ko-KR" sz="16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5895728" y="3141051"/>
            <a:ext cx="3428800" cy="72008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this.height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*</a:t>
            </a:r>
            <a:r>
              <a:rPr lang="en-US" altLang="ko-KR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this.num</a:t>
            </a:r>
            <a:endParaRPr lang="en-US" altLang="ko-KR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보이는 </a:t>
            </a:r>
            <a:r>
              <a:rPr lang="ko-KR" altLang="en-US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갯수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5652120" y="3861131"/>
            <a:ext cx="4311794" cy="93839"/>
          </a:xfrm>
          <a:prstGeom prst="rect">
            <a:avLst/>
          </a:prstGeom>
          <a:solidFill>
            <a:srgbClr val="4419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4644008" y="2852936"/>
            <a:ext cx="1296310" cy="1296310"/>
          </a:xfrm>
          <a:prstGeom prst="ellipse">
            <a:avLst/>
          </a:prstGeom>
          <a:solidFill>
            <a:schemeClr val="bg2"/>
          </a:solidFill>
          <a:ln>
            <a:solidFill>
              <a:srgbClr val="4419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total</a:t>
            </a:r>
          </a:p>
          <a:p>
            <a:pPr algn="ctr"/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Height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6415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1629374" y="-200642"/>
            <a:ext cx="11593288" cy="792088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타원 5"/>
          <p:cNvSpPr/>
          <p:nvPr/>
        </p:nvSpPr>
        <p:spPr>
          <a:xfrm>
            <a:off x="4181037" y="1185512"/>
            <a:ext cx="5148572" cy="514857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타원 6"/>
          <p:cNvSpPr/>
          <p:nvPr/>
        </p:nvSpPr>
        <p:spPr>
          <a:xfrm>
            <a:off x="-2988840" y="-1215516"/>
            <a:ext cx="5148572" cy="5148572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547664" y="3901904"/>
            <a:ext cx="6624736" cy="369332"/>
          </a:xfrm>
          <a:prstGeom prst="rect">
            <a:avLst/>
          </a:prstGeom>
          <a:solidFill>
            <a:srgbClr val="441920"/>
          </a:solidFill>
          <a:ln>
            <a:solidFill>
              <a:srgbClr val="441920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940152" y="3361043"/>
            <a:ext cx="21584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800" b="1" dirty="0" smtClean="0"/>
              <a:t>talent</a:t>
            </a:r>
            <a:endParaRPr lang="ko-KR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169434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-1692696" y="-200642"/>
            <a:ext cx="11593288" cy="792088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타원 16"/>
          <p:cNvSpPr/>
          <p:nvPr/>
        </p:nvSpPr>
        <p:spPr>
          <a:xfrm>
            <a:off x="-2988840" y="-1215516"/>
            <a:ext cx="5148572" cy="5148572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7308304" y="2186320"/>
            <a:ext cx="3074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article-header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7596336" y="4371511"/>
            <a:ext cx="252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article-body</a:t>
            </a:r>
            <a:endParaRPr lang="ko-KR" altLang="en-US" dirty="0"/>
          </a:p>
        </p:txBody>
      </p:sp>
      <p:pic>
        <p:nvPicPr>
          <p:cNvPr id="23" name="Picture 2" descr="C:\Users\user\Desktop\반디캠\bandicam 2017-06-10 16-33-56-82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512" y="1187297"/>
            <a:ext cx="6845855" cy="5554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부제목 2"/>
          <p:cNvSpPr txBox="1">
            <a:spLocks/>
          </p:cNvSpPr>
          <p:nvPr/>
        </p:nvSpPr>
        <p:spPr>
          <a:xfrm>
            <a:off x="35496" y="141784"/>
            <a:ext cx="5572200" cy="622920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b="1" dirty="0" smtClean="0">
                <a:solidFill>
                  <a:schemeClr val="bg2">
                    <a:lumMod val="25000"/>
                  </a:schemeClr>
                </a:solidFill>
              </a:rPr>
              <a:t>재능기부</a:t>
            </a:r>
            <a:endParaRPr lang="en-US" altLang="ko-KR" sz="2400" b="1" dirty="0" smtClean="0">
              <a:solidFill>
                <a:schemeClr val="bg2">
                  <a:lumMod val="25000"/>
                </a:schemeClr>
              </a:solidFill>
            </a:endParaRPr>
          </a:p>
          <a:p>
            <a:pPr marL="0" indent="0">
              <a:buNone/>
            </a:pPr>
            <a:r>
              <a:rPr lang="ko-KR" altLang="en-US" sz="2400" b="1" dirty="0" smtClean="0">
                <a:solidFill>
                  <a:schemeClr val="bg2">
                    <a:lumMod val="25000"/>
                  </a:schemeClr>
                </a:solidFill>
              </a:rPr>
              <a:t>재능기부란 화면</a:t>
            </a:r>
            <a:endParaRPr lang="ko-KR" altLang="en-US" sz="2400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23528" y="1999893"/>
            <a:ext cx="6192688" cy="37109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323528" y="2370986"/>
            <a:ext cx="6192688" cy="4370382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/>
          <p:cNvCxnSpPr>
            <a:stCxn id="10" idx="3"/>
            <a:endCxn id="8" idx="1"/>
          </p:cNvCxnSpPr>
          <p:nvPr/>
        </p:nvCxnSpPr>
        <p:spPr>
          <a:xfrm>
            <a:off x="6516216" y="2185440"/>
            <a:ext cx="792088" cy="18554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>
            <a:stCxn id="16" idx="3"/>
            <a:endCxn id="15" idx="1"/>
          </p:cNvCxnSpPr>
          <p:nvPr/>
        </p:nvCxnSpPr>
        <p:spPr>
          <a:xfrm>
            <a:off x="6516216" y="4556177"/>
            <a:ext cx="108012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4367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>
          <a:xfrm>
            <a:off x="-1629374" y="-200642"/>
            <a:ext cx="11593288" cy="792088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6936177" y="4864522"/>
            <a:ext cx="2088232" cy="1338828"/>
          </a:xfrm>
          <a:prstGeom prst="rect">
            <a:avLst/>
          </a:prstGeom>
          <a:solidFill>
            <a:schemeClr val="bg2"/>
          </a:solidFill>
          <a:ln>
            <a:solidFill>
              <a:srgbClr val="441920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/>
              <a:t>공지사항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ko-KR" altLang="en-US" dirty="0" smtClean="0"/>
              <a:t>자유게시판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en-US" altLang="ko-KR" dirty="0" smtClean="0"/>
              <a:t>notice/free</a:t>
            </a:r>
            <a:endParaRPr lang="en-US" altLang="ko-KR" dirty="0" smtClean="0"/>
          </a:p>
        </p:txBody>
      </p:sp>
      <p:sp>
        <p:nvSpPr>
          <p:cNvPr id="40" name="TextBox 39"/>
          <p:cNvSpPr txBox="1"/>
          <p:nvPr/>
        </p:nvSpPr>
        <p:spPr>
          <a:xfrm>
            <a:off x="6936178" y="4502155"/>
            <a:ext cx="2088232" cy="369332"/>
          </a:xfrm>
          <a:prstGeom prst="rect">
            <a:avLst/>
          </a:prstGeom>
          <a:solidFill>
            <a:srgbClr val="441920"/>
          </a:solidFill>
          <a:ln>
            <a:solidFill>
              <a:srgbClr val="44192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게시판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649185" y="4864522"/>
            <a:ext cx="2088232" cy="1846659"/>
          </a:xfrm>
          <a:prstGeom prst="rect">
            <a:avLst/>
          </a:prstGeom>
          <a:solidFill>
            <a:schemeClr val="bg2"/>
          </a:solidFill>
          <a:ln>
            <a:solidFill>
              <a:srgbClr val="441920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 smtClean="0"/>
              <a:t>공지사항</a:t>
            </a:r>
            <a:endParaRPr lang="en-US" altLang="ko-KR" sz="1600" dirty="0" smtClean="0"/>
          </a:p>
          <a:p>
            <a:pPr>
              <a:lnSpc>
                <a:spcPct val="150000"/>
              </a:lnSpc>
            </a:pPr>
            <a:r>
              <a:rPr lang="ko-KR" altLang="en-US" sz="1600" dirty="0" err="1" smtClean="0"/>
              <a:t>멘토</a:t>
            </a:r>
            <a:r>
              <a:rPr lang="ko-KR" altLang="en-US" sz="1600" dirty="0" smtClean="0"/>
              <a:t> 설명팝업</a:t>
            </a:r>
            <a:endParaRPr lang="en-US" altLang="ko-KR" sz="1600" dirty="0" smtClean="0"/>
          </a:p>
          <a:p>
            <a:pPr>
              <a:lnSpc>
                <a:spcPct val="150000"/>
              </a:lnSpc>
            </a:pPr>
            <a:r>
              <a:rPr lang="ko-KR" altLang="en-US" sz="1600" dirty="0" smtClean="0"/>
              <a:t>질문하기</a:t>
            </a:r>
            <a:endParaRPr lang="en-US" altLang="ko-KR" sz="1600" dirty="0" smtClean="0"/>
          </a:p>
          <a:p>
            <a:pPr>
              <a:lnSpc>
                <a:spcPct val="150000"/>
              </a:lnSpc>
            </a:pPr>
            <a:r>
              <a:rPr lang="en-US" altLang="ko-KR" sz="1400" dirty="0" smtClean="0"/>
              <a:t>search/ask/</a:t>
            </a:r>
          </a:p>
          <a:p>
            <a:pPr>
              <a:lnSpc>
                <a:spcPct val="150000"/>
              </a:lnSpc>
            </a:pPr>
            <a:r>
              <a:rPr lang="en-US" altLang="ko-KR" sz="1400" dirty="0" err="1" smtClean="0"/>
              <a:t>best_mento_popup</a:t>
            </a:r>
            <a:endParaRPr lang="ko-KR" altLang="en-US" sz="1400" dirty="0"/>
          </a:p>
        </p:txBody>
      </p:sp>
      <p:sp>
        <p:nvSpPr>
          <p:cNvPr id="38" name="TextBox 37"/>
          <p:cNvSpPr txBox="1"/>
          <p:nvPr/>
        </p:nvSpPr>
        <p:spPr>
          <a:xfrm>
            <a:off x="3649186" y="4502155"/>
            <a:ext cx="2088232" cy="369332"/>
          </a:xfrm>
          <a:prstGeom prst="rect">
            <a:avLst/>
          </a:prstGeom>
          <a:solidFill>
            <a:srgbClr val="441920"/>
          </a:solidFill>
          <a:ln>
            <a:solidFill>
              <a:srgbClr val="44192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 smtClean="0">
                <a:solidFill>
                  <a:schemeClr val="bg1"/>
                </a:solidFill>
              </a:rPr>
              <a:t>멘토검색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84457" y="4871487"/>
            <a:ext cx="2088232" cy="1246495"/>
          </a:xfrm>
          <a:prstGeom prst="rect">
            <a:avLst/>
          </a:prstGeom>
          <a:solidFill>
            <a:schemeClr val="bg2"/>
          </a:solidFill>
          <a:ln>
            <a:solidFill>
              <a:srgbClr val="441920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err="1" smtClean="0"/>
              <a:t>멘토</a:t>
            </a:r>
            <a:r>
              <a:rPr lang="ko-KR" altLang="en-US" dirty="0" smtClean="0"/>
              <a:t> 설명팝업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en-US" altLang="ko-KR" sz="1600" dirty="0" err="1" smtClean="0"/>
              <a:t>best_mento</a:t>
            </a:r>
            <a:r>
              <a:rPr lang="en-US" altLang="ko-KR" sz="1600" dirty="0" smtClean="0"/>
              <a:t>/</a:t>
            </a:r>
          </a:p>
          <a:p>
            <a:pPr>
              <a:lnSpc>
                <a:spcPct val="150000"/>
              </a:lnSpc>
            </a:pPr>
            <a:r>
              <a:rPr lang="en-US" altLang="ko-KR" sz="1600" dirty="0" err="1" smtClean="0"/>
              <a:t>best_mento_popup</a:t>
            </a:r>
            <a:endParaRPr lang="en-US" altLang="ko-KR" sz="1600" dirty="0" smtClean="0"/>
          </a:p>
        </p:txBody>
      </p:sp>
      <p:sp>
        <p:nvSpPr>
          <p:cNvPr id="13" name="타원 12"/>
          <p:cNvSpPr/>
          <p:nvPr/>
        </p:nvSpPr>
        <p:spPr>
          <a:xfrm>
            <a:off x="-2988840" y="-1215516"/>
            <a:ext cx="5148572" cy="5148572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2157636" y="1196752"/>
            <a:ext cx="8568952" cy="72008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-6409282" y="1196752"/>
            <a:ext cx="8568952" cy="72008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979712" y="1698481"/>
            <a:ext cx="2088232" cy="369332"/>
          </a:xfrm>
          <a:prstGeom prst="rect">
            <a:avLst/>
          </a:prstGeom>
          <a:solidFill>
            <a:srgbClr val="441920"/>
          </a:solidFill>
          <a:ln>
            <a:solidFill>
              <a:srgbClr val="44192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 smtClean="0">
                <a:solidFill>
                  <a:schemeClr val="bg1"/>
                </a:solidFill>
              </a:rPr>
              <a:t>메인메뉴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8" name="부제목 2"/>
          <p:cNvSpPr txBox="1">
            <a:spLocks/>
          </p:cNvSpPr>
          <p:nvPr/>
        </p:nvSpPr>
        <p:spPr>
          <a:xfrm>
            <a:off x="179512" y="548680"/>
            <a:ext cx="5572200" cy="622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b="1" dirty="0" err="1" smtClean="0">
                <a:solidFill>
                  <a:schemeClr val="bg2">
                    <a:lumMod val="25000"/>
                  </a:schemeClr>
                </a:solidFill>
              </a:rPr>
              <a:t>사이트맵</a:t>
            </a:r>
            <a:endParaRPr lang="ko-KR" altLang="en-US" sz="2400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979711" y="2060848"/>
            <a:ext cx="2088232" cy="2169825"/>
          </a:xfrm>
          <a:prstGeom prst="rect">
            <a:avLst/>
          </a:prstGeom>
          <a:solidFill>
            <a:schemeClr val="bg2"/>
          </a:solidFill>
          <a:ln>
            <a:solidFill>
              <a:srgbClr val="441920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/>
              <a:t>로그인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ko-KR" altLang="en-US" dirty="0" smtClean="0"/>
              <a:t>회원가입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ko-KR" altLang="en-US" dirty="0" smtClean="0"/>
              <a:t>공지사항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ko-KR" altLang="en-US" dirty="0" smtClean="0"/>
              <a:t>재능기부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en-US" altLang="ko-KR" dirty="0" smtClean="0"/>
              <a:t>index/main</a:t>
            </a:r>
            <a:endParaRPr lang="en-US" altLang="ko-KR" dirty="0" smtClean="0"/>
          </a:p>
        </p:txBody>
      </p:sp>
      <p:sp>
        <p:nvSpPr>
          <p:cNvPr id="34" name="TextBox 33"/>
          <p:cNvSpPr txBox="1"/>
          <p:nvPr/>
        </p:nvSpPr>
        <p:spPr>
          <a:xfrm>
            <a:off x="5364089" y="1698481"/>
            <a:ext cx="2232248" cy="369332"/>
          </a:xfrm>
          <a:prstGeom prst="rect">
            <a:avLst/>
          </a:prstGeom>
          <a:solidFill>
            <a:srgbClr val="441920"/>
          </a:solidFill>
          <a:ln>
            <a:solidFill>
              <a:srgbClr val="44192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재능기부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364088" y="2060848"/>
            <a:ext cx="2232248" cy="2169825"/>
          </a:xfrm>
          <a:prstGeom prst="rect">
            <a:avLst/>
          </a:prstGeom>
          <a:solidFill>
            <a:schemeClr val="bg2"/>
          </a:solidFill>
          <a:ln>
            <a:solidFill>
              <a:srgbClr val="441920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/>
              <a:t>재능기부란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ko-KR" altLang="en-US" dirty="0" smtClean="0"/>
              <a:t>재능기부신청</a:t>
            </a:r>
            <a:endParaRPr lang="en-US" altLang="ko-KR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dirty="0" smtClean="0"/>
              <a:t>지식</a:t>
            </a:r>
            <a:r>
              <a:rPr lang="en-US" altLang="ko-KR" dirty="0" smtClean="0"/>
              <a:t>,</a:t>
            </a:r>
            <a:r>
              <a:rPr lang="ko-KR" altLang="en-US" dirty="0" smtClean="0"/>
              <a:t>기술 기부</a:t>
            </a:r>
            <a:endParaRPr lang="en-US" altLang="ko-KR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dirty="0" smtClean="0"/>
              <a:t>강연</a:t>
            </a:r>
            <a:r>
              <a:rPr lang="en-US" altLang="ko-KR" dirty="0" smtClean="0"/>
              <a:t>,</a:t>
            </a:r>
            <a:r>
              <a:rPr lang="ko-KR" altLang="en-US" dirty="0" smtClean="0"/>
              <a:t>설명회 기부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en-US" altLang="ko-KR" dirty="0" smtClean="0"/>
              <a:t>Talent/talentList1,2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384458" y="4495190"/>
            <a:ext cx="2088232" cy="369332"/>
          </a:xfrm>
          <a:prstGeom prst="rect">
            <a:avLst/>
          </a:prstGeom>
          <a:solidFill>
            <a:srgbClr val="441920"/>
          </a:solidFill>
          <a:ln>
            <a:solidFill>
              <a:srgbClr val="44192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 smtClean="0">
                <a:solidFill>
                  <a:schemeClr val="bg1"/>
                </a:solidFill>
              </a:rPr>
              <a:t>메인메뉴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042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-1692696" y="-200642"/>
            <a:ext cx="11593288" cy="792088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타원 16"/>
          <p:cNvSpPr/>
          <p:nvPr/>
        </p:nvSpPr>
        <p:spPr>
          <a:xfrm>
            <a:off x="-2988840" y="-1215516"/>
            <a:ext cx="5148572" cy="5148572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부제목 2"/>
          <p:cNvSpPr txBox="1">
            <a:spLocks/>
          </p:cNvSpPr>
          <p:nvPr/>
        </p:nvSpPr>
        <p:spPr>
          <a:xfrm>
            <a:off x="35496" y="141784"/>
            <a:ext cx="5572200" cy="622920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b="1" dirty="0" smtClean="0">
                <a:solidFill>
                  <a:schemeClr val="bg2">
                    <a:lumMod val="25000"/>
                  </a:schemeClr>
                </a:solidFill>
              </a:rPr>
              <a:t>재능기부</a:t>
            </a:r>
            <a:endParaRPr lang="en-US" altLang="ko-KR" sz="2400" b="1" dirty="0" smtClean="0">
              <a:solidFill>
                <a:schemeClr val="bg2">
                  <a:lumMod val="25000"/>
                </a:schemeClr>
              </a:solidFill>
            </a:endParaRPr>
          </a:p>
          <a:p>
            <a:pPr marL="0" indent="0">
              <a:buNone/>
            </a:pPr>
            <a:r>
              <a:rPr lang="ko-KR" altLang="en-US" sz="2400" b="1" dirty="0" smtClean="0">
                <a:solidFill>
                  <a:schemeClr val="bg2">
                    <a:lumMod val="25000"/>
                  </a:schemeClr>
                </a:solidFill>
              </a:rPr>
              <a:t>재능기부란 화면</a:t>
            </a:r>
            <a:endParaRPr lang="ko-KR" altLang="en-US" sz="2400" b="1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14" name="Picture 3" descr="C:\Users\user\Desktop\반디캠\bandicam 2017-06-10 16-35-15-95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512" y="1196752"/>
            <a:ext cx="7012284" cy="5689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7227800" y="2186320"/>
            <a:ext cx="3074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search-box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7515832" y="4371511"/>
            <a:ext cx="252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list-board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243024" y="1905779"/>
            <a:ext cx="6192688" cy="37109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243024" y="2298978"/>
            <a:ext cx="6192688" cy="3866326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/>
          <p:cNvCxnSpPr>
            <a:stCxn id="10" idx="3"/>
            <a:endCxn id="8" idx="1"/>
          </p:cNvCxnSpPr>
          <p:nvPr/>
        </p:nvCxnSpPr>
        <p:spPr>
          <a:xfrm>
            <a:off x="6435712" y="2091326"/>
            <a:ext cx="792088" cy="27966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>
            <a:stCxn id="16" idx="3"/>
            <a:endCxn id="15" idx="1"/>
          </p:cNvCxnSpPr>
          <p:nvPr/>
        </p:nvCxnSpPr>
        <p:spPr>
          <a:xfrm>
            <a:off x="6435712" y="4232141"/>
            <a:ext cx="1080120" cy="32403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227800" y="6504596"/>
            <a:ext cx="3074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list-page</a:t>
            </a:r>
            <a:endParaRPr lang="ko-KR" altLang="en-US" dirty="0"/>
          </a:p>
        </p:txBody>
      </p:sp>
      <p:sp>
        <p:nvSpPr>
          <p:cNvPr id="21" name="직사각형 20"/>
          <p:cNvSpPr/>
          <p:nvPr/>
        </p:nvSpPr>
        <p:spPr>
          <a:xfrm>
            <a:off x="243024" y="6224055"/>
            <a:ext cx="6192688" cy="37109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화살표 연결선 21"/>
          <p:cNvCxnSpPr>
            <a:stCxn id="21" idx="3"/>
            <a:endCxn id="19" idx="1"/>
          </p:cNvCxnSpPr>
          <p:nvPr/>
        </p:nvCxnSpPr>
        <p:spPr>
          <a:xfrm>
            <a:off x="6435712" y="6409602"/>
            <a:ext cx="792088" cy="27966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7833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-1692696" y="-200642"/>
            <a:ext cx="11593288" cy="792088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타원 16"/>
          <p:cNvSpPr/>
          <p:nvPr/>
        </p:nvSpPr>
        <p:spPr>
          <a:xfrm>
            <a:off x="-2988840" y="-1215516"/>
            <a:ext cx="5148572" cy="5148572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267" y="1202915"/>
            <a:ext cx="6757085" cy="56710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부제목 2"/>
          <p:cNvSpPr txBox="1">
            <a:spLocks/>
          </p:cNvSpPr>
          <p:nvPr/>
        </p:nvSpPr>
        <p:spPr>
          <a:xfrm>
            <a:off x="35496" y="141784"/>
            <a:ext cx="5572200" cy="622920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b="1" dirty="0" smtClean="0">
                <a:solidFill>
                  <a:schemeClr val="bg2">
                    <a:lumMod val="25000"/>
                  </a:schemeClr>
                </a:solidFill>
              </a:rPr>
              <a:t>재능기부</a:t>
            </a:r>
            <a:endParaRPr lang="en-US" altLang="ko-KR" sz="2400" b="1" dirty="0" smtClean="0">
              <a:solidFill>
                <a:schemeClr val="bg2">
                  <a:lumMod val="25000"/>
                </a:schemeClr>
              </a:solidFill>
            </a:endParaRPr>
          </a:p>
          <a:p>
            <a:pPr marL="0" indent="0">
              <a:buNone/>
            </a:pPr>
            <a:r>
              <a:rPr lang="ko-KR" altLang="en-US" sz="2400" b="1" dirty="0" smtClean="0">
                <a:solidFill>
                  <a:schemeClr val="bg2">
                    <a:lumMod val="25000"/>
                  </a:schemeClr>
                </a:solidFill>
              </a:rPr>
              <a:t>글쓰</a:t>
            </a:r>
            <a:r>
              <a:rPr lang="ko-KR" altLang="en-US" sz="2400" b="1" dirty="0">
                <a:solidFill>
                  <a:schemeClr val="bg2">
                    <a:lumMod val="25000"/>
                  </a:schemeClr>
                </a:solidFill>
              </a:rPr>
              <a:t>기</a:t>
            </a:r>
            <a:r>
              <a:rPr lang="ko-KR" altLang="en-US" sz="2400" b="1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ko-KR" sz="2400" b="1" dirty="0" err="1" smtClean="0">
                <a:solidFill>
                  <a:schemeClr val="bg2">
                    <a:lumMod val="25000"/>
                  </a:schemeClr>
                </a:solidFill>
              </a:rPr>
              <a:t>onclick</a:t>
            </a:r>
            <a:endParaRPr lang="ko-KR" altLang="en-US" sz="2400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227800" y="2186320"/>
            <a:ext cx="3074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input_sub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7515832" y="4371511"/>
            <a:ext cx="252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space_top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243024" y="2049795"/>
            <a:ext cx="6192688" cy="37109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243024" y="2370986"/>
            <a:ext cx="6192688" cy="3794318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/>
          <p:cNvCxnSpPr>
            <a:stCxn id="10" idx="3"/>
            <a:endCxn id="8" idx="1"/>
          </p:cNvCxnSpPr>
          <p:nvPr/>
        </p:nvCxnSpPr>
        <p:spPr>
          <a:xfrm>
            <a:off x="6435712" y="2235342"/>
            <a:ext cx="792088" cy="13564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>
            <a:stCxn id="16" idx="3"/>
            <a:endCxn id="15" idx="1"/>
          </p:cNvCxnSpPr>
          <p:nvPr/>
        </p:nvCxnSpPr>
        <p:spPr>
          <a:xfrm>
            <a:off x="6435712" y="4268145"/>
            <a:ext cx="1080120" cy="28803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238474" y="6272873"/>
            <a:ext cx="3074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submit-</a:t>
            </a:r>
            <a:r>
              <a:rPr lang="en-US" altLang="ko-KR" dirty="0" err="1" smtClean="0"/>
              <a:t>wr</a:t>
            </a:r>
            <a:endParaRPr lang="ko-KR" altLang="en-US" dirty="0"/>
          </a:p>
        </p:txBody>
      </p:sp>
      <p:sp>
        <p:nvSpPr>
          <p:cNvPr id="21" name="직사각형 20"/>
          <p:cNvSpPr/>
          <p:nvPr/>
        </p:nvSpPr>
        <p:spPr>
          <a:xfrm>
            <a:off x="4932040" y="6409602"/>
            <a:ext cx="1503672" cy="37109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화살표 연결선 21"/>
          <p:cNvCxnSpPr>
            <a:stCxn id="21" idx="3"/>
            <a:endCxn id="19" idx="1"/>
          </p:cNvCxnSpPr>
          <p:nvPr/>
        </p:nvCxnSpPr>
        <p:spPr>
          <a:xfrm flipV="1">
            <a:off x="6435712" y="6457539"/>
            <a:ext cx="802762" cy="13761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3059832" y="5795972"/>
            <a:ext cx="4064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form-</a:t>
            </a:r>
            <a:r>
              <a:rPr lang="en-US" altLang="ko-KR" dirty="0" err="1" smtClean="0"/>
              <a:t>wr</a:t>
            </a:r>
            <a:endParaRPr lang="ko-KR" altLang="en-US" dirty="0"/>
          </a:p>
        </p:txBody>
      </p:sp>
      <p:sp>
        <p:nvSpPr>
          <p:cNvPr id="24" name="직사각형 23"/>
          <p:cNvSpPr/>
          <p:nvPr/>
        </p:nvSpPr>
        <p:spPr>
          <a:xfrm>
            <a:off x="280080" y="6224056"/>
            <a:ext cx="1987663" cy="37109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화살표 연결선 24"/>
          <p:cNvCxnSpPr>
            <a:stCxn id="24" idx="3"/>
            <a:endCxn id="23" idx="1"/>
          </p:cNvCxnSpPr>
          <p:nvPr/>
        </p:nvCxnSpPr>
        <p:spPr>
          <a:xfrm flipV="1">
            <a:off x="2267743" y="5980638"/>
            <a:ext cx="792089" cy="42896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0252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-1692696" y="-200642"/>
            <a:ext cx="11593288" cy="792088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타원 16"/>
          <p:cNvSpPr/>
          <p:nvPr/>
        </p:nvSpPr>
        <p:spPr>
          <a:xfrm>
            <a:off x="-2988840" y="-1215516"/>
            <a:ext cx="5148572" cy="5148572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093143"/>
            <a:ext cx="7124585" cy="57582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부제목 2"/>
          <p:cNvSpPr txBox="1">
            <a:spLocks/>
          </p:cNvSpPr>
          <p:nvPr/>
        </p:nvSpPr>
        <p:spPr>
          <a:xfrm>
            <a:off x="35496" y="141784"/>
            <a:ext cx="5572200" cy="622920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b="1" dirty="0" smtClean="0">
                <a:solidFill>
                  <a:schemeClr val="bg2">
                    <a:lumMod val="25000"/>
                  </a:schemeClr>
                </a:solidFill>
              </a:rPr>
              <a:t>재능기부</a:t>
            </a:r>
            <a:endParaRPr lang="en-US" altLang="ko-KR" sz="2400" b="1" dirty="0" smtClean="0">
              <a:solidFill>
                <a:schemeClr val="bg2">
                  <a:lumMod val="25000"/>
                </a:schemeClr>
              </a:solidFill>
            </a:endParaRPr>
          </a:p>
          <a:p>
            <a:pPr marL="0" indent="0">
              <a:buNone/>
            </a:pPr>
            <a:r>
              <a:rPr lang="en-US" altLang="ko-KR" sz="2400" b="1" dirty="0" err="1" smtClean="0">
                <a:solidFill>
                  <a:schemeClr val="bg2">
                    <a:lumMod val="25000"/>
                  </a:schemeClr>
                </a:solidFill>
              </a:rPr>
              <a:t>talentContent</a:t>
            </a:r>
            <a:endParaRPr lang="ko-KR" altLang="en-US" sz="2400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668344" y="3575132"/>
            <a:ext cx="252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content-item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668344" y="2152189"/>
            <a:ext cx="3074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subject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243024" y="2049795"/>
            <a:ext cx="6588732" cy="505857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243024" y="2555652"/>
            <a:ext cx="6588732" cy="2457524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/>
          <p:cNvCxnSpPr>
            <a:stCxn id="10" idx="3"/>
            <a:endCxn id="8" idx="1"/>
          </p:cNvCxnSpPr>
          <p:nvPr/>
        </p:nvCxnSpPr>
        <p:spPr>
          <a:xfrm>
            <a:off x="6831756" y="2302724"/>
            <a:ext cx="836588" cy="3413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>
            <a:stCxn id="16" idx="3"/>
            <a:endCxn id="15" idx="1"/>
          </p:cNvCxnSpPr>
          <p:nvPr/>
        </p:nvCxnSpPr>
        <p:spPr>
          <a:xfrm flipV="1">
            <a:off x="6831756" y="3759798"/>
            <a:ext cx="836588" cy="2461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7668344" y="5800744"/>
            <a:ext cx="4064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comment</a:t>
            </a:r>
            <a:endParaRPr lang="ko-KR" altLang="en-US" dirty="0"/>
          </a:p>
        </p:txBody>
      </p:sp>
      <p:sp>
        <p:nvSpPr>
          <p:cNvPr id="24" name="직사각형 23"/>
          <p:cNvSpPr/>
          <p:nvPr/>
        </p:nvSpPr>
        <p:spPr>
          <a:xfrm>
            <a:off x="280080" y="5301208"/>
            <a:ext cx="6551676" cy="1340997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화살표 연결선 24"/>
          <p:cNvCxnSpPr>
            <a:stCxn id="24" idx="3"/>
            <a:endCxn id="23" idx="1"/>
          </p:cNvCxnSpPr>
          <p:nvPr/>
        </p:nvCxnSpPr>
        <p:spPr>
          <a:xfrm>
            <a:off x="6831756" y="5971707"/>
            <a:ext cx="836588" cy="1370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8057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-1629374" y="-200642"/>
            <a:ext cx="11593288" cy="792088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타원 16"/>
          <p:cNvSpPr/>
          <p:nvPr/>
        </p:nvSpPr>
        <p:spPr>
          <a:xfrm>
            <a:off x="-3024844" y="-1215516"/>
            <a:ext cx="5148572" cy="5148572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부제목 2"/>
          <p:cNvSpPr txBox="1">
            <a:spLocks/>
          </p:cNvSpPr>
          <p:nvPr/>
        </p:nvSpPr>
        <p:spPr>
          <a:xfrm>
            <a:off x="35496" y="141784"/>
            <a:ext cx="5572200" cy="622920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b="1" dirty="0" smtClean="0">
                <a:solidFill>
                  <a:schemeClr val="bg2">
                    <a:lumMod val="25000"/>
                  </a:schemeClr>
                </a:solidFill>
              </a:rPr>
              <a:t>재능기부</a:t>
            </a:r>
            <a:endParaRPr lang="en-US" altLang="ko-KR" sz="2400" b="1" dirty="0" smtClean="0">
              <a:solidFill>
                <a:schemeClr val="bg2">
                  <a:lumMod val="25000"/>
                </a:schemeClr>
              </a:solidFill>
            </a:endParaRPr>
          </a:p>
          <a:p>
            <a:pPr marL="0" indent="0">
              <a:buNone/>
            </a:pPr>
            <a:r>
              <a:rPr lang="ko-KR" altLang="en-US" sz="2400" b="1" dirty="0" err="1" smtClean="0">
                <a:solidFill>
                  <a:schemeClr val="bg2">
                    <a:lumMod val="25000"/>
                  </a:schemeClr>
                </a:solidFill>
              </a:rPr>
              <a:t>댓글</a:t>
            </a:r>
            <a:r>
              <a:rPr lang="ko-KR" altLang="en-US" sz="2400" b="1" dirty="0" err="1" smtClean="0">
                <a:solidFill>
                  <a:schemeClr val="bg2">
                    <a:lumMod val="25000"/>
                  </a:schemeClr>
                </a:solidFill>
              </a:rPr>
              <a:t>달</a:t>
            </a:r>
            <a:r>
              <a:rPr lang="ko-KR" altLang="en-US" sz="2400" b="1" dirty="0" err="1">
                <a:solidFill>
                  <a:schemeClr val="bg2">
                    <a:lumMod val="25000"/>
                  </a:schemeClr>
                </a:solidFill>
              </a:rPr>
              <a:t>기</a:t>
            </a:r>
            <a:endParaRPr lang="ko-KR" altLang="en-US" sz="2400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5967736" y="345309"/>
            <a:ext cx="3428800" cy="72008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공란 검사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5652120" y="1065389"/>
            <a:ext cx="4311794" cy="93839"/>
          </a:xfrm>
          <a:prstGeom prst="rect">
            <a:avLst/>
          </a:prstGeom>
          <a:solidFill>
            <a:srgbClr val="4419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/>
          <p:cNvSpPr/>
          <p:nvPr/>
        </p:nvSpPr>
        <p:spPr>
          <a:xfrm>
            <a:off x="4644008" y="57194"/>
            <a:ext cx="1296310" cy="1296310"/>
          </a:xfrm>
          <a:prstGeom prst="ellipse">
            <a:avLst/>
          </a:prstGeom>
          <a:solidFill>
            <a:schemeClr val="bg2"/>
          </a:solidFill>
          <a:ln>
            <a:solidFill>
              <a:srgbClr val="4419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if</a:t>
            </a:r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895728" y="1772733"/>
            <a:ext cx="3428800" cy="72008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추가할 테이블 형태 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text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5652120" y="2492813"/>
            <a:ext cx="4311794" cy="938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4644008" y="1484618"/>
            <a:ext cx="1296310" cy="1296310"/>
          </a:xfrm>
          <a:prstGeom prst="ellipse">
            <a:avLst/>
          </a:prstGeom>
          <a:solidFill>
            <a:schemeClr val="bg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commentParentText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5895728" y="3141051"/>
            <a:ext cx="3428800" cy="72008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내용 삽입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5652120" y="3861131"/>
            <a:ext cx="4311794" cy="93839"/>
          </a:xfrm>
          <a:prstGeom prst="rect">
            <a:avLst/>
          </a:prstGeom>
          <a:solidFill>
            <a:srgbClr val="4419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/>
          <p:cNvSpPr/>
          <p:nvPr/>
        </p:nvSpPr>
        <p:spPr>
          <a:xfrm>
            <a:off x="4644008" y="2852936"/>
            <a:ext cx="1296310" cy="1296310"/>
          </a:xfrm>
          <a:prstGeom prst="ellipse">
            <a:avLst/>
          </a:prstGeom>
          <a:solidFill>
            <a:schemeClr val="bg2"/>
          </a:solidFill>
          <a:ln>
            <a:solidFill>
              <a:srgbClr val="4419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append</a:t>
            </a:r>
          </a:p>
          <a:p>
            <a:pPr algn="ctr"/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after</a:t>
            </a:r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732"/>
          <a:stretch/>
        </p:blipFill>
        <p:spPr bwMode="auto">
          <a:xfrm>
            <a:off x="-1" y="1159228"/>
            <a:ext cx="4445001" cy="56987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직사각형 17"/>
          <p:cNvSpPr/>
          <p:nvPr/>
        </p:nvSpPr>
        <p:spPr>
          <a:xfrm>
            <a:off x="5004048" y="4739291"/>
            <a:ext cx="3888432" cy="1714045"/>
          </a:xfrm>
          <a:prstGeom prst="rect">
            <a:avLst/>
          </a:prstGeom>
          <a:solidFill>
            <a:srgbClr val="FFFD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공란이 있는 경우 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alert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공란이 없는 경우</a:t>
            </a:r>
            <a:endParaRPr lang="en-US" altLang="ko-KR" sz="16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  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이미 </a:t>
            </a:r>
            <a:r>
              <a:rPr lang="ko-KR" alt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댓글이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있는 경우 아래에 추가</a:t>
            </a:r>
            <a:endParaRPr lang="en-US" altLang="ko-KR" sz="16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>
              <a:rPr lang="ko-KR" alt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댓글이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없는 경우 </a:t>
            </a:r>
            <a:r>
              <a:rPr lang="en-US" altLang="ko-KR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tr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새로 </a:t>
            </a:r>
            <a:r>
              <a:rPr lang="ko-KR" alt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만듬</a:t>
            </a:r>
            <a:endParaRPr lang="en-US" altLang="ko-KR" sz="16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ko-KR" alt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댓글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작성에 성공하면 필드 초기화</a:t>
            </a:r>
            <a:endParaRPr lang="en-US" altLang="ko-KR" sz="16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8471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-1629374" y="-200642"/>
            <a:ext cx="11593288" cy="792088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타원 16"/>
          <p:cNvSpPr/>
          <p:nvPr/>
        </p:nvSpPr>
        <p:spPr>
          <a:xfrm>
            <a:off x="-3024844" y="-1215516"/>
            <a:ext cx="5148572" cy="5148572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부제목 2"/>
          <p:cNvSpPr txBox="1">
            <a:spLocks/>
          </p:cNvSpPr>
          <p:nvPr/>
        </p:nvSpPr>
        <p:spPr>
          <a:xfrm>
            <a:off x="35496" y="141784"/>
            <a:ext cx="5572200" cy="622920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b="1" dirty="0" smtClean="0">
                <a:solidFill>
                  <a:schemeClr val="bg2">
                    <a:lumMod val="25000"/>
                  </a:schemeClr>
                </a:solidFill>
              </a:rPr>
              <a:t>재능기부</a:t>
            </a:r>
            <a:endParaRPr lang="en-US" altLang="ko-KR" sz="2400" b="1" dirty="0" smtClean="0">
              <a:solidFill>
                <a:schemeClr val="bg2">
                  <a:lumMod val="25000"/>
                </a:schemeClr>
              </a:solidFill>
            </a:endParaRPr>
          </a:p>
          <a:p>
            <a:pPr marL="0" indent="0">
              <a:buNone/>
            </a:pPr>
            <a:r>
              <a:rPr lang="ko-KR" altLang="en-US" sz="2400" b="1" dirty="0" err="1" smtClean="0">
                <a:solidFill>
                  <a:schemeClr val="bg2">
                    <a:lumMod val="25000"/>
                  </a:schemeClr>
                </a:solidFill>
              </a:rPr>
              <a:t>댓글</a:t>
            </a:r>
            <a:r>
              <a:rPr lang="ko-KR" altLang="en-US" sz="2400" b="1" dirty="0" err="1" smtClean="0">
                <a:solidFill>
                  <a:schemeClr val="bg2">
                    <a:lumMod val="25000"/>
                  </a:schemeClr>
                </a:solidFill>
              </a:rPr>
              <a:t>달</a:t>
            </a:r>
            <a:r>
              <a:rPr lang="ko-KR" altLang="en-US" sz="2400" b="1" dirty="0" err="1">
                <a:solidFill>
                  <a:schemeClr val="bg2">
                    <a:lumMod val="25000"/>
                  </a:schemeClr>
                </a:solidFill>
              </a:rPr>
              <a:t>기</a:t>
            </a:r>
            <a:endParaRPr lang="ko-KR" altLang="en-US" sz="2400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5967736" y="345309"/>
            <a:ext cx="3428800" cy="72008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대댓글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테이블 형태 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text</a:t>
            </a:r>
          </a:p>
          <a:p>
            <a:pPr algn="ctr"/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공란인 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td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로 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tab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5652120" y="1065389"/>
            <a:ext cx="4311794" cy="93839"/>
          </a:xfrm>
          <a:prstGeom prst="rect">
            <a:avLst/>
          </a:prstGeom>
          <a:solidFill>
            <a:srgbClr val="4419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/>
          <p:cNvSpPr/>
          <p:nvPr/>
        </p:nvSpPr>
        <p:spPr>
          <a:xfrm>
            <a:off x="4644008" y="57194"/>
            <a:ext cx="1296310" cy="1296310"/>
          </a:xfrm>
          <a:prstGeom prst="ellipse">
            <a:avLst/>
          </a:prstGeom>
          <a:solidFill>
            <a:schemeClr val="bg2"/>
          </a:solidFill>
          <a:ln>
            <a:solidFill>
              <a:srgbClr val="4419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commentChildText</a:t>
            </a:r>
            <a:endParaRPr lang="en-US" altLang="ko-KR" sz="12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895728" y="1772733"/>
            <a:ext cx="3428800" cy="72008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부모 탐색 </a:t>
            </a:r>
            <a:r>
              <a:rPr lang="en-US" altLang="ko-KR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tr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5652120" y="2492813"/>
            <a:ext cx="4311794" cy="938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4644008" y="1484618"/>
            <a:ext cx="1296310" cy="1296310"/>
          </a:xfrm>
          <a:prstGeom prst="ellipse">
            <a:avLst/>
          </a:prstGeom>
          <a:solidFill>
            <a:schemeClr val="bg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prevTr</a:t>
            </a:r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5895728" y="3141051"/>
            <a:ext cx="3428800" cy="72008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depth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가 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이상인 경우</a:t>
            </a:r>
            <a:endParaRPr lang="en-US" altLang="ko-KR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다음 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depth 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탐색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5652120" y="3861131"/>
            <a:ext cx="4311794" cy="93839"/>
          </a:xfrm>
          <a:prstGeom prst="rect">
            <a:avLst/>
          </a:prstGeom>
          <a:solidFill>
            <a:srgbClr val="4419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/>
          <p:cNvSpPr/>
          <p:nvPr/>
        </p:nvSpPr>
        <p:spPr>
          <a:xfrm>
            <a:off x="4644008" y="2852936"/>
            <a:ext cx="1296310" cy="1296310"/>
          </a:xfrm>
          <a:prstGeom prst="ellipse">
            <a:avLst/>
          </a:prstGeom>
          <a:solidFill>
            <a:schemeClr val="bg2"/>
          </a:solidFill>
          <a:ln>
            <a:solidFill>
              <a:srgbClr val="4419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next()</a:t>
            </a:r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769"/>
          <a:stretch/>
        </p:blipFill>
        <p:spPr bwMode="auto">
          <a:xfrm>
            <a:off x="0" y="1088557"/>
            <a:ext cx="4445000" cy="5782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직사각형 19"/>
          <p:cNvSpPr/>
          <p:nvPr/>
        </p:nvSpPr>
        <p:spPr>
          <a:xfrm>
            <a:off x="5004048" y="4739291"/>
            <a:ext cx="3888432" cy="1714045"/>
          </a:xfrm>
          <a:prstGeom prst="rect">
            <a:avLst/>
          </a:prstGeom>
          <a:solidFill>
            <a:srgbClr val="FFFD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공란이 있는 경우 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alert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공란이 없는 경우</a:t>
            </a:r>
            <a:endParaRPr lang="en-US" altLang="ko-KR" sz="16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  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부모 </a:t>
            </a:r>
            <a:r>
              <a:rPr lang="ko-KR" alt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댓글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탐색</a:t>
            </a:r>
            <a:endParaRPr lang="en-US" altLang="ko-KR" sz="16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부모 </a:t>
            </a:r>
            <a:r>
              <a:rPr lang="ko-KR" alt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댓글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뒤에 </a:t>
            </a:r>
            <a:r>
              <a:rPr lang="ko-KR" alt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댓글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추가</a:t>
            </a:r>
            <a:endParaRPr lang="en-US" altLang="ko-KR" sz="16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depth 2 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이상의 </a:t>
            </a:r>
            <a:r>
              <a:rPr lang="ko-KR" alt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댓글에도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적용</a:t>
            </a:r>
            <a:endParaRPr lang="en-US" altLang="ko-KR" sz="16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7411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-1629374" y="-200642"/>
            <a:ext cx="11593288" cy="792088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타원 16"/>
          <p:cNvSpPr/>
          <p:nvPr/>
        </p:nvSpPr>
        <p:spPr>
          <a:xfrm>
            <a:off x="-3024844" y="-1215516"/>
            <a:ext cx="5148572" cy="5148572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341"/>
          <a:stretch/>
        </p:blipFill>
        <p:spPr bwMode="auto">
          <a:xfrm>
            <a:off x="0" y="1174602"/>
            <a:ext cx="4445000" cy="56201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부제목 2"/>
          <p:cNvSpPr txBox="1">
            <a:spLocks/>
          </p:cNvSpPr>
          <p:nvPr/>
        </p:nvSpPr>
        <p:spPr>
          <a:xfrm>
            <a:off x="35496" y="141784"/>
            <a:ext cx="5572200" cy="622920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b="1" dirty="0" smtClean="0">
                <a:solidFill>
                  <a:schemeClr val="bg2">
                    <a:lumMod val="25000"/>
                  </a:schemeClr>
                </a:solidFill>
              </a:rPr>
              <a:t>재능기부</a:t>
            </a:r>
            <a:endParaRPr lang="en-US" altLang="ko-KR" sz="2400" b="1" dirty="0" smtClean="0">
              <a:solidFill>
                <a:schemeClr val="bg2">
                  <a:lumMod val="25000"/>
                </a:schemeClr>
              </a:solidFill>
            </a:endParaRPr>
          </a:p>
          <a:p>
            <a:pPr marL="0" indent="0">
              <a:buNone/>
            </a:pPr>
            <a:r>
              <a:rPr lang="ko-KR" altLang="en-US" sz="2400" b="1" dirty="0" err="1" smtClean="0">
                <a:solidFill>
                  <a:schemeClr val="bg2">
                    <a:lumMod val="25000"/>
                  </a:schemeClr>
                </a:solidFill>
              </a:rPr>
              <a:t>대댓글</a:t>
            </a:r>
            <a:r>
              <a:rPr lang="ko-KR" altLang="en-US" sz="2400" b="1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ko-KR" sz="2400" b="1" dirty="0" smtClean="0">
                <a:solidFill>
                  <a:schemeClr val="bg2">
                    <a:lumMod val="25000"/>
                  </a:schemeClr>
                </a:solidFill>
              </a:rPr>
              <a:t>editor</a:t>
            </a:r>
            <a:endParaRPr lang="ko-KR" altLang="en-US" sz="2400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5967736" y="345309"/>
            <a:ext cx="3428800" cy="72008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삭제 확인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5652120" y="1065389"/>
            <a:ext cx="4311794" cy="93839"/>
          </a:xfrm>
          <a:prstGeom prst="rect">
            <a:avLst/>
          </a:prstGeom>
          <a:solidFill>
            <a:srgbClr val="4419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/>
          <p:cNvSpPr/>
          <p:nvPr/>
        </p:nvSpPr>
        <p:spPr>
          <a:xfrm>
            <a:off x="4644008" y="57194"/>
            <a:ext cx="1296310" cy="1296310"/>
          </a:xfrm>
          <a:prstGeom prst="ellipse">
            <a:avLst/>
          </a:prstGeom>
          <a:solidFill>
            <a:schemeClr val="bg2"/>
          </a:solidFill>
          <a:ln>
            <a:solidFill>
              <a:srgbClr val="4419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confirm</a:t>
            </a:r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895728" y="1772733"/>
            <a:ext cx="3428800" cy="72008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부모의 </a:t>
            </a:r>
            <a:r>
              <a:rPr lang="en-US" altLang="ko-KR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tr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검색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5652120" y="2492813"/>
            <a:ext cx="4311794" cy="938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4644008" y="1484618"/>
            <a:ext cx="1296310" cy="1296310"/>
          </a:xfrm>
          <a:prstGeom prst="ellipse">
            <a:avLst/>
          </a:prstGeom>
          <a:solidFill>
            <a:schemeClr val="bg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parent</a:t>
            </a:r>
          </a:p>
          <a:p>
            <a:pPr algn="ctr"/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Element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5895728" y="3141051"/>
            <a:ext cx="3428800" cy="72008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댓글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에디어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text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5652120" y="3861131"/>
            <a:ext cx="4311794" cy="93839"/>
          </a:xfrm>
          <a:prstGeom prst="rect">
            <a:avLst/>
          </a:prstGeom>
          <a:solidFill>
            <a:srgbClr val="4419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/>
          <p:cNvSpPr/>
          <p:nvPr/>
        </p:nvSpPr>
        <p:spPr>
          <a:xfrm>
            <a:off x="4644008" y="2852936"/>
            <a:ext cx="1296310" cy="1296310"/>
          </a:xfrm>
          <a:prstGeom prst="ellipse">
            <a:avLst/>
          </a:prstGeom>
          <a:solidFill>
            <a:schemeClr val="bg2"/>
          </a:solidFill>
          <a:ln>
            <a:solidFill>
              <a:srgbClr val="4419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comment</a:t>
            </a:r>
          </a:p>
          <a:p>
            <a:pPr algn="ctr"/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Editor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5004048" y="4739291"/>
            <a:ext cx="3888432" cy="1714045"/>
          </a:xfrm>
          <a:prstGeom prst="rect">
            <a:avLst/>
          </a:prstGeom>
          <a:solidFill>
            <a:srgbClr val="FFFD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tr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단위로 지움</a:t>
            </a:r>
            <a:endParaRPr lang="en-US" altLang="ko-KR" sz="16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-&gt; </a:t>
            </a:r>
            <a:r>
              <a:rPr lang="ko-KR" alt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댓글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삭제 시 하위 </a:t>
            </a:r>
            <a:r>
              <a:rPr lang="ko-KR" alt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댓글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모두 삭제</a:t>
            </a:r>
            <a:endParaRPr lang="en-US" altLang="ko-KR" sz="16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altLang="ko-KR" sz="16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parent 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찾아낸 후 </a:t>
            </a:r>
            <a:r>
              <a:rPr lang="ko-KR" alt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대댓글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editor 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추가</a:t>
            </a:r>
            <a:endParaRPr lang="en-US" altLang="ko-KR" sz="16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7411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1629374" y="-200642"/>
            <a:ext cx="11593288" cy="792088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타원 5"/>
          <p:cNvSpPr/>
          <p:nvPr/>
        </p:nvSpPr>
        <p:spPr>
          <a:xfrm>
            <a:off x="4181037" y="1185512"/>
            <a:ext cx="5148572" cy="514857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타원 6"/>
          <p:cNvSpPr/>
          <p:nvPr/>
        </p:nvSpPr>
        <p:spPr>
          <a:xfrm>
            <a:off x="-2988840" y="-1215516"/>
            <a:ext cx="5148572" cy="5148572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547664" y="3901904"/>
            <a:ext cx="6624736" cy="369332"/>
          </a:xfrm>
          <a:prstGeom prst="rect">
            <a:avLst/>
          </a:prstGeom>
          <a:solidFill>
            <a:srgbClr val="441920"/>
          </a:solidFill>
          <a:ln>
            <a:solidFill>
              <a:srgbClr val="441920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940152" y="3361043"/>
            <a:ext cx="21584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800" b="1" dirty="0" smtClean="0"/>
              <a:t>notice/free</a:t>
            </a:r>
            <a:endParaRPr lang="ko-KR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07189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-1629374" y="-200642"/>
            <a:ext cx="11593288" cy="792088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타원 16"/>
          <p:cNvSpPr/>
          <p:nvPr/>
        </p:nvSpPr>
        <p:spPr>
          <a:xfrm>
            <a:off x="-2988840" y="-1215516"/>
            <a:ext cx="5148572" cy="5148572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부제목 2"/>
          <p:cNvSpPr txBox="1">
            <a:spLocks/>
          </p:cNvSpPr>
          <p:nvPr/>
        </p:nvSpPr>
        <p:spPr>
          <a:xfrm>
            <a:off x="151928" y="213792"/>
            <a:ext cx="5572200" cy="622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000" b="1" dirty="0" smtClean="0">
                <a:solidFill>
                  <a:schemeClr val="bg2">
                    <a:lumMod val="25000"/>
                  </a:schemeClr>
                </a:solidFill>
              </a:rPr>
              <a:t>게시</a:t>
            </a:r>
            <a:r>
              <a:rPr lang="ko-KR" altLang="en-US" sz="2000" b="1" dirty="0">
                <a:solidFill>
                  <a:schemeClr val="bg2">
                    <a:lumMod val="25000"/>
                  </a:schemeClr>
                </a:solidFill>
              </a:rPr>
              <a:t>판</a:t>
            </a:r>
            <a:r>
              <a:rPr lang="ko-KR" altLang="en-US" sz="2000" b="1" dirty="0" smtClean="0">
                <a:solidFill>
                  <a:schemeClr val="bg2">
                    <a:lumMod val="25000"/>
                  </a:schemeClr>
                </a:solidFill>
              </a:rPr>
              <a:t> 화면</a:t>
            </a:r>
            <a:endParaRPr lang="ko-KR" altLang="en-US" sz="2000" b="1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2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96752"/>
            <a:ext cx="9037723" cy="4608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직사각형 21"/>
          <p:cNvSpPr/>
          <p:nvPr/>
        </p:nvSpPr>
        <p:spPr>
          <a:xfrm>
            <a:off x="2627784" y="1556792"/>
            <a:ext cx="5967398" cy="3240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화살표 연결선 22"/>
          <p:cNvCxnSpPr>
            <a:stCxn id="22" idx="0"/>
            <a:endCxn id="25" idx="1"/>
          </p:cNvCxnSpPr>
          <p:nvPr/>
        </p:nvCxnSpPr>
        <p:spPr>
          <a:xfrm flipV="1">
            <a:off x="5611483" y="1365739"/>
            <a:ext cx="1336780" cy="19105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6948263" y="1181073"/>
            <a:ext cx="906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header</a:t>
            </a:r>
            <a:endParaRPr lang="ko-KR" altLang="en-US" dirty="0"/>
          </a:p>
        </p:txBody>
      </p:sp>
      <p:sp>
        <p:nvSpPr>
          <p:cNvPr id="26" name="직사각형 25"/>
          <p:cNvSpPr/>
          <p:nvPr/>
        </p:nvSpPr>
        <p:spPr>
          <a:xfrm>
            <a:off x="2627784" y="1916832"/>
            <a:ext cx="5967398" cy="37444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직선 화살표 연결선 26"/>
          <p:cNvCxnSpPr>
            <a:stCxn id="26" idx="1"/>
            <a:endCxn id="28" idx="1"/>
          </p:cNvCxnSpPr>
          <p:nvPr/>
        </p:nvCxnSpPr>
        <p:spPr>
          <a:xfrm>
            <a:off x="2627784" y="3789040"/>
            <a:ext cx="576064" cy="61671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3203848" y="4221088"/>
            <a:ext cx="923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section</a:t>
            </a:r>
            <a:endParaRPr lang="ko-KR" altLang="en-US" dirty="0"/>
          </a:p>
        </p:txBody>
      </p:sp>
      <p:sp>
        <p:nvSpPr>
          <p:cNvPr id="29" name="직사각형 28"/>
          <p:cNvSpPr/>
          <p:nvPr/>
        </p:nvSpPr>
        <p:spPr>
          <a:xfrm>
            <a:off x="2483768" y="1550405"/>
            <a:ext cx="6264696" cy="425485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직선 화살표 연결선 29"/>
          <p:cNvCxnSpPr>
            <a:endCxn id="31" idx="2"/>
          </p:cNvCxnSpPr>
          <p:nvPr/>
        </p:nvCxnSpPr>
        <p:spPr>
          <a:xfrm flipH="1" flipV="1">
            <a:off x="1866700" y="2868208"/>
            <a:ext cx="617068" cy="80962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517886" y="2498876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main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64318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-1629374" y="-200642"/>
            <a:ext cx="11593288" cy="792088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타원 16"/>
          <p:cNvSpPr/>
          <p:nvPr/>
        </p:nvSpPr>
        <p:spPr>
          <a:xfrm>
            <a:off x="-2988840" y="-1215516"/>
            <a:ext cx="5148572" cy="5148572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/>
          <p:cNvSpPr/>
          <p:nvPr/>
        </p:nvSpPr>
        <p:spPr>
          <a:xfrm>
            <a:off x="2374068" y="6005007"/>
            <a:ext cx="5832648" cy="93042"/>
          </a:xfrm>
          <a:prstGeom prst="rect">
            <a:avLst/>
          </a:prstGeom>
          <a:solidFill>
            <a:srgbClr val="4419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/>
          <p:cNvSpPr/>
          <p:nvPr/>
        </p:nvSpPr>
        <p:spPr>
          <a:xfrm>
            <a:off x="2448955" y="5212919"/>
            <a:ext cx="5760640" cy="7920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/>
          <p:cNvSpPr/>
          <p:nvPr/>
        </p:nvSpPr>
        <p:spPr>
          <a:xfrm>
            <a:off x="2424393" y="4135419"/>
            <a:ext cx="5832648" cy="93042"/>
          </a:xfrm>
          <a:prstGeom prst="rect">
            <a:avLst/>
          </a:prstGeom>
          <a:solidFill>
            <a:srgbClr val="4419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/>
          <p:cNvSpPr/>
          <p:nvPr/>
        </p:nvSpPr>
        <p:spPr>
          <a:xfrm>
            <a:off x="2499280" y="2119195"/>
            <a:ext cx="5832648" cy="93042"/>
          </a:xfrm>
          <a:prstGeom prst="rect">
            <a:avLst/>
          </a:prstGeom>
          <a:solidFill>
            <a:srgbClr val="4419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/>
          <p:cNvSpPr/>
          <p:nvPr/>
        </p:nvSpPr>
        <p:spPr>
          <a:xfrm>
            <a:off x="2499280" y="3343331"/>
            <a:ext cx="5760640" cy="7920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2571288" y="1327107"/>
            <a:ext cx="5760640" cy="7920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부제목 2"/>
          <p:cNvSpPr txBox="1">
            <a:spLocks/>
          </p:cNvSpPr>
          <p:nvPr/>
        </p:nvSpPr>
        <p:spPr>
          <a:xfrm>
            <a:off x="35496" y="141784"/>
            <a:ext cx="5572200" cy="622920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b="1" dirty="0" smtClean="0">
                <a:solidFill>
                  <a:schemeClr val="bg2">
                    <a:lumMod val="25000"/>
                  </a:schemeClr>
                </a:solidFill>
              </a:rPr>
              <a:t>게시판</a:t>
            </a:r>
            <a:endParaRPr lang="en-US" altLang="ko-KR" sz="2400" b="1" dirty="0" smtClean="0">
              <a:solidFill>
                <a:schemeClr val="bg2">
                  <a:lumMod val="25000"/>
                </a:schemeClr>
              </a:solidFill>
            </a:endParaRPr>
          </a:p>
          <a:p>
            <a:pPr marL="0" indent="0">
              <a:buNone/>
            </a:pPr>
            <a:r>
              <a:rPr lang="en-US" altLang="ko-KR" sz="2400" b="1" dirty="0" smtClean="0">
                <a:solidFill>
                  <a:schemeClr val="bg2">
                    <a:lumMod val="25000"/>
                  </a:schemeClr>
                </a:solidFill>
              </a:rPr>
              <a:t>header</a:t>
            </a:r>
            <a:endParaRPr lang="ko-KR" altLang="en-US" sz="2400" b="1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29" t="30717" r="71048"/>
          <a:stretch/>
        </p:blipFill>
        <p:spPr bwMode="auto">
          <a:xfrm>
            <a:off x="3160869" y="1450273"/>
            <a:ext cx="1419225" cy="5457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7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86" t="14725" r="65155"/>
          <a:stretch/>
        </p:blipFill>
        <p:spPr bwMode="auto">
          <a:xfrm>
            <a:off x="3201426" y="3424017"/>
            <a:ext cx="1962150" cy="5977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628" t="14910" r="8159" b="21120"/>
          <a:stretch/>
        </p:blipFill>
        <p:spPr bwMode="auto">
          <a:xfrm>
            <a:off x="3074540" y="5359555"/>
            <a:ext cx="1519286" cy="557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" name="Picture 6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84" t="11097" r="6214" b="10980"/>
          <a:stretch/>
        </p:blipFill>
        <p:spPr bwMode="auto">
          <a:xfrm>
            <a:off x="5019560" y="3523781"/>
            <a:ext cx="1379796" cy="431188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47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616" t="34767" r="1124" b="1854"/>
          <a:stretch/>
        </p:blipFill>
        <p:spPr bwMode="auto">
          <a:xfrm>
            <a:off x="4911510" y="1532351"/>
            <a:ext cx="1828801" cy="499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" name="타원 48"/>
          <p:cNvSpPr/>
          <p:nvPr/>
        </p:nvSpPr>
        <p:spPr>
          <a:xfrm>
            <a:off x="1416224" y="1056451"/>
            <a:ext cx="1296310" cy="1296310"/>
          </a:xfrm>
          <a:prstGeom prst="ellipse">
            <a:avLst/>
          </a:prstGeom>
          <a:solidFill>
            <a:schemeClr val="bg2"/>
          </a:solidFill>
          <a:ln>
            <a:solidFill>
              <a:srgbClr val="4419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normal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0" name="타원 49"/>
          <p:cNvSpPr/>
          <p:nvPr/>
        </p:nvSpPr>
        <p:spPr>
          <a:xfrm>
            <a:off x="1403648" y="3043428"/>
            <a:ext cx="1296310" cy="1296310"/>
          </a:xfrm>
          <a:prstGeom prst="ellipse">
            <a:avLst/>
          </a:prstGeom>
          <a:solidFill>
            <a:schemeClr val="bg2"/>
          </a:solidFill>
          <a:ln>
            <a:solidFill>
              <a:srgbClr val="4419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hover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1" name="타원 50"/>
          <p:cNvSpPr/>
          <p:nvPr/>
        </p:nvSpPr>
        <p:spPr>
          <a:xfrm>
            <a:off x="1403648" y="4941002"/>
            <a:ext cx="1296310" cy="1296310"/>
          </a:xfrm>
          <a:prstGeom prst="ellipse">
            <a:avLst/>
          </a:prstGeom>
          <a:solidFill>
            <a:schemeClr val="bg2"/>
          </a:solidFill>
          <a:ln>
            <a:solidFill>
              <a:srgbClr val="4419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select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2778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-1629374" y="-200642"/>
            <a:ext cx="11593288" cy="792088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타원 16"/>
          <p:cNvSpPr/>
          <p:nvPr/>
        </p:nvSpPr>
        <p:spPr>
          <a:xfrm>
            <a:off x="-3024844" y="-1215516"/>
            <a:ext cx="5148572" cy="5148572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부제목 2"/>
          <p:cNvSpPr txBox="1">
            <a:spLocks/>
          </p:cNvSpPr>
          <p:nvPr/>
        </p:nvSpPr>
        <p:spPr>
          <a:xfrm>
            <a:off x="35496" y="141784"/>
            <a:ext cx="5572200" cy="622920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b="1" dirty="0" smtClean="0">
                <a:solidFill>
                  <a:schemeClr val="bg2">
                    <a:lumMod val="25000"/>
                  </a:schemeClr>
                </a:solidFill>
              </a:rPr>
              <a:t>게시판</a:t>
            </a:r>
            <a:endParaRPr lang="en-US" altLang="ko-KR" sz="2400" b="1" dirty="0" smtClean="0">
              <a:solidFill>
                <a:schemeClr val="bg2">
                  <a:lumMod val="25000"/>
                </a:schemeClr>
              </a:solidFill>
            </a:endParaRPr>
          </a:p>
          <a:p>
            <a:pPr marL="0" indent="0">
              <a:buNone/>
            </a:pPr>
            <a:r>
              <a:rPr lang="ko-KR" altLang="en-US" sz="2400" b="1" dirty="0" smtClean="0">
                <a:solidFill>
                  <a:schemeClr val="bg2">
                    <a:lumMod val="25000"/>
                  </a:schemeClr>
                </a:solidFill>
              </a:rPr>
              <a:t>글쓰기 </a:t>
            </a:r>
            <a:r>
              <a:rPr lang="en-US" altLang="ko-KR" sz="2400" b="1" dirty="0" err="1" smtClean="0">
                <a:solidFill>
                  <a:schemeClr val="bg2">
                    <a:lumMod val="25000"/>
                  </a:schemeClr>
                </a:solidFill>
              </a:rPr>
              <a:t>onclick</a:t>
            </a:r>
            <a:endParaRPr lang="ko-KR" altLang="en-US" sz="2400" b="1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" y="1196752"/>
            <a:ext cx="4494749" cy="27363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직사각형 15"/>
          <p:cNvSpPr/>
          <p:nvPr/>
        </p:nvSpPr>
        <p:spPr>
          <a:xfrm>
            <a:off x="395536" y="4149080"/>
            <a:ext cx="3888432" cy="1714045"/>
          </a:xfrm>
          <a:prstGeom prst="rect">
            <a:avLst/>
          </a:prstGeom>
          <a:solidFill>
            <a:srgbClr val="FFFD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session </a:t>
            </a:r>
            <a:r>
              <a:rPr lang="en-US" altLang="ko-KR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storage </a:t>
            </a:r>
            <a:r>
              <a:rPr lang="ko-KR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사용</a:t>
            </a:r>
            <a:endParaRPr lang="en-US" altLang="ko-KR" sz="1600" b="1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en-US" altLang="ko-KR" sz="16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로그인 여부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/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관리자 여부 확인</a:t>
            </a:r>
            <a:endParaRPr lang="en-US" altLang="ko-KR" sz="16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자유게시판은 검사 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X</a:t>
            </a:r>
            <a:endParaRPr lang="en-US" altLang="ko-KR" sz="16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8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0293" y="3325812"/>
            <a:ext cx="4027923" cy="32715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0293" y="1082464"/>
            <a:ext cx="4018474" cy="1344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TextBox 34"/>
          <p:cNvSpPr txBox="1"/>
          <p:nvPr/>
        </p:nvSpPr>
        <p:spPr>
          <a:xfrm>
            <a:off x="4957436" y="2956480"/>
            <a:ext cx="2088232" cy="369332"/>
          </a:xfrm>
          <a:prstGeom prst="rect">
            <a:avLst/>
          </a:prstGeom>
          <a:solidFill>
            <a:srgbClr val="441920"/>
          </a:solidFill>
          <a:ln>
            <a:solidFill>
              <a:srgbClr val="44192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글쓰</a:t>
            </a:r>
            <a:r>
              <a:rPr lang="ko-KR" altLang="en-US" dirty="0">
                <a:solidFill>
                  <a:schemeClr val="bg1"/>
                </a:solidFill>
              </a:rPr>
              <a:t>기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4950293" y="692696"/>
            <a:ext cx="2088232" cy="369332"/>
          </a:xfrm>
          <a:prstGeom prst="rect">
            <a:avLst/>
          </a:prstGeom>
          <a:solidFill>
            <a:srgbClr val="441920"/>
          </a:solidFill>
          <a:ln>
            <a:solidFill>
              <a:srgbClr val="44192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오류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3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0293" y="1062028"/>
            <a:ext cx="4018474" cy="1344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31726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1629374" y="-200642"/>
            <a:ext cx="11593288" cy="792088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타원 5"/>
          <p:cNvSpPr/>
          <p:nvPr/>
        </p:nvSpPr>
        <p:spPr>
          <a:xfrm>
            <a:off x="4181037" y="1185512"/>
            <a:ext cx="5148572" cy="514857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타원 6"/>
          <p:cNvSpPr/>
          <p:nvPr/>
        </p:nvSpPr>
        <p:spPr>
          <a:xfrm>
            <a:off x="-2988840" y="-1215516"/>
            <a:ext cx="5148572" cy="5148572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547664" y="3901904"/>
            <a:ext cx="6624736" cy="369332"/>
          </a:xfrm>
          <a:prstGeom prst="rect">
            <a:avLst/>
          </a:prstGeom>
          <a:solidFill>
            <a:srgbClr val="441920"/>
          </a:solidFill>
          <a:ln>
            <a:solidFill>
              <a:srgbClr val="441920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652120" y="3361043"/>
            <a:ext cx="24465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/>
              <a:t>HTML CSS JS</a:t>
            </a:r>
            <a:endParaRPr lang="ko-KR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408330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-1629374" y="-200642"/>
            <a:ext cx="11593288" cy="792088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타원 16"/>
          <p:cNvSpPr/>
          <p:nvPr/>
        </p:nvSpPr>
        <p:spPr>
          <a:xfrm>
            <a:off x="-2988840" y="-1215516"/>
            <a:ext cx="5148572" cy="5148572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부제목 2"/>
          <p:cNvSpPr txBox="1">
            <a:spLocks/>
          </p:cNvSpPr>
          <p:nvPr/>
        </p:nvSpPr>
        <p:spPr>
          <a:xfrm>
            <a:off x="35496" y="141784"/>
            <a:ext cx="5572200" cy="622920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b="1" dirty="0" smtClean="0">
                <a:solidFill>
                  <a:schemeClr val="bg2">
                    <a:lumMod val="25000"/>
                  </a:schemeClr>
                </a:solidFill>
              </a:rPr>
              <a:t>게시판</a:t>
            </a:r>
            <a:endParaRPr lang="en-US" altLang="ko-KR" sz="2400" b="1" dirty="0" smtClean="0">
              <a:solidFill>
                <a:schemeClr val="bg2">
                  <a:lumMod val="25000"/>
                </a:schemeClr>
              </a:solidFill>
            </a:endParaRPr>
          </a:p>
          <a:p>
            <a:pPr marL="0" indent="0">
              <a:buNone/>
            </a:pPr>
            <a:r>
              <a:rPr lang="ko-KR" altLang="en-US" sz="2400" b="1" dirty="0" smtClean="0">
                <a:solidFill>
                  <a:schemeClr val="bg2">
                    <a:lumMod val="25000"/>
                  </a:schemeClr>
                </a:solidFill>
              </a:rPr>
              <a:t>글쓰기 화면</a:t>
            </a:r>
            <a:endParaRPr lang="ko-KR" altLang="en-US" sz="2400" b="1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96752"/>
            <a:ext cx="7015413" cy="5589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267346" y="1484784"/>
            <a:ext cx="6480720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cxnSp>
        <p:nvCxnSpPr>
          <p:cNvPr id="20" name="직선 화살표 연결선 19"/>
          <p:cNvCxnSpPr>
            <a:stCxn id="18" idx="3"/>
            <a:endCxn id="33" idx="1"/>
          </p:cNvCxnSpPr>
          <p:nvPr/>
        </p:nvCxnSpPr>
        <p:spPr>
          <a:xfrm>
            <a:off x="6748066" y="1669450"/>
            <a:ext cx="70425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267346" y="1916832"/>
            <a:ext cx="6392886" cy="45365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직선 화살표 연결선 31"/>
          <p:cNvCxnSpPr>
            <a:stCxn id="24" idx="3"/>
            <a:endCxn id="34" idx="1"/>
          </p:cNvCxnSpPr>
          <p:nvPr/>
        </p:nvCxnSpPr>
        <p:spPr>
          <a:xfrm flipV="1">
            <a:off x="6660232" y="4176038"/>
            <a:ext cx="720080" cy="904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7452320" y="1484784"/>
            <a:ext cx="906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header</a:t>
            </a:r>
            <a:endParaRPr lang="ko-KR" alt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7380312" y="3991372"/>
            <a:ext cx="923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section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34217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-1629374" y="-200642"/>
            <a:ext cx="11593288" cy="792088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타원 16"/>
          <p:cNvSpPr/>
          <p:nvPr/>
        </p:nvSpPr>
        <p:spPr>
          <a:xfrm>
            <a:off x="-3024844" y="-1215516"/>
            <a:ext cx="5148572" cy="5148572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부제목 2"/>
          <p:cNvSpPr txBox="1">
            <a:spLocks/>
          </p:cNvSpPr>
          <p:nvPr/>
        </p:nvSpPr>
        <p:spPr>
          <a:xfrm>
            <a:off x="35496" y="141784"/>
            <a:ext cx="5572200" cy="622920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b="1" dirty="0" smtClean="0">
                <a:solidFill>
                  <a:schemeClr val="bg2">
                    <a:lumMod val="25000"/>
                  </a:schemeClr>
                </a:solidFill>
              </a:rPr>
              <a:t>게시판</a:t>
            </a:r>
            <a:endParaRPr lang="en-US" altLang="ko-KR" sz="2400" b="1" dirty="0" smtClean="0">
              <a:solidFill>
                <a:schemeClr val="bg2">
                  <a:lumMod val="25000"/>
                </a:schemeClr>
              </a:solidFill>
            </a:endParaRPr>
          </a:p>
          <a:p>
            <a:pPr marL="0" indent="0">
              <a:buNone/>
            </a:pPr>
            <a:r>
              <a:rPr lang="ko-KR" altLang="en-US" sz="2400" b="1" dirty="0" smtClean="0">
                <a:solidFill>
                  <a:schemeClr val="bg2">
                    <a:lumMod val="25000"/>
                  </a:schemeClr>
                </a:solidFill>
              </a:rPr>
              <a:t>시간 형식 함수</a:t>
            </a:r>
            <a:endParaRPr lang="ko-KR" altLang="en-US" sz="2400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95536" y="4149080"/>
            <a:ext cx="3888432" cy="1714045"/>
          </a:xfrm>
          <a:prstGeom prst="rect">
            <a:avLst/>
          </a:prstGeom>
          <a:solidFill>
            <a:srgbClr val="FFFD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session </a:t>
            </a:r>
            <a:r>
              <a:rPr lang="en-US" altLang="ko-KR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storage </a:t>
            </a:r>
            <a:r>
              <a:rPr lang="ko-KR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사용</a:t>
            </a:r>
            <a:endParaRPr lang="en-US" altLang="ko-KR" sz="1600" b="1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en-US" altLang="ko-KR" sz="16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로그인 여부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/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관리자 여부 확인</a:t>
            </a:r>
            <a:endParaRPr lang="en-US" altLang="ko-KR" sz="16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자유게시판은 검사 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X</a:t>
            </a:r>
            <a:endParaRPr lang="en-US" altLang="ko-KR" sz="16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4950293" y="1187435"/>
            <a:ext cx="2088232" cy="369332"/>
          </a:xfrm>
          <a:prstGeom prst="rect">
            <a:avLst/>
          </a:prstGeom>
          <a:solidFill>
            <a:srgbClr val="441920"/>
          </a:solidFill>
          <a:ln>
            <a:solidFill>
              <a:srgbClr val="44192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출력 예시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5" y="1183285"/>
            <a:ext cx="4533811" cy="61246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0293" y="1556792"/>
            <a:ext cx="4516865" cy="720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직사각형 20"/>
          <p:cNvSpPr/>
          <p:nvPr/>
        </p:nvSpPr>
        <p:spPr>
          <a:xfrm>
            <a:off x="5751712" y="2853019"/>
            <a:ext cx="3428800" cy="72008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</a:rPr>
              <a:t>YYYY-MM-DD </a:t>
            </a:r>
            <a:r>
              <a:rPr lang="en-US" altLang="ko-KR" dirty="0" err="1" smtClean="0">
                <a:solidFill>
                  <a:schemeClr val="bg2">
                    <a:lumMod val="25000"/>
                  </a:schemeClr>
                </a:solidFill>
              </a:rPr>
              <a:t>hh:mm:ss</a:t>
            </a:r>
            <a:endParaRPr lang="ko-KR" altLang="en-US" dirty="0" smtClean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5652120" y="3573099"/>
            <a:ext cx="4311794" cy="93839"/>
          </a:xfrm>
          <a:prstGeom prst="rect">
            <a:avLst/>
          </a:prstGeom>
          <a:solidFill>
            <a:srgbClr val="4419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>
            <a:off x="4644008" y="2564904"/>
            <a:ext cx="1296310" cy="1296310"/>
          </a:xfrm>
          <a:prstGeom prst="ellipse">
            <a:avLst/>
          </a:prstGeom>
          <a:solidFill>
            <a:schemeClr val="bg2"/>
          </a:solidFill>
          <a:ln>
            <a:solidFill>
              <a:srgbClr val="4419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출력</a:t>
            </a:r>
            <a:endParaRPr lang="en-US" altLang="ko-KR" sz="2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형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식</a:t>
            </a:r>
          </a:p>
        </p:txBody>
      </p:sp>
    </p:spTree>
    <p:extLst>
      <p:ext uri="{BB962C8B-B14F-4D97-AF65-F5344CB8AC3E}">
        <p14:creationId xmlns:p14="http://schemas.microsoft.com/office/powerpoint/2010/main" val="3096536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-1629374" y="-200642"/>
            <a:ext cx="11593288" cy="792088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타원 16"/>
          <p:cNvSpPr/>
          <p:nvPr/>
        </p:nvSpPr>
        <p:spPr>
          <a:xfrm>
            <a:off x="-3024844" y="-1215516"/>
            <a:ext cx="5148572" cy="5148572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부제목 2"/>
          <p:cNvSpPr txBox="1">
            <a:spLocks/>
          </p:cNvSpPr>
          <p:nvPr/>
        </p:nvSpPr>
        <p:spPr>
          <a:xfrm>
            <a:off x="35496" y="141784"/>
            <a:ext cx="5572200" cy="622920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b="1" dirty="0" smtClean="0">
                <a:solidFill>
                  <a:schemeClr val="bg2">
                    <a:lumMod val="25000"/>
                  </a:schemeClr>
                </a:solidFill>
              </a:rPr>
              <a:t>게시판</a:t>
            </a:r>
            <a:endParaRPr lang="en-US" altLang="ko-KR" sz="2400" b="1" dirty="0" smtClean="0">
              <a:solidFill>
                <a:schemeClr val="bg2">
                  <a:lumMod val="25000"/>
                </a:schemeClr>
              </a:solidFill>
            </a:endParaRPr>
          </a:p>
          <a:p>
            <a:pPr marL="0" indent="0">
              <a:buNone/>
            </a:pPr>
            <a:r>
              <a:rPr lang="ko-KR" altLang="en-US" sz="2400" b="1" dirty="0" smtClean="0">
                <a:solidFill>
                  <a:schemeClr val="bg2">
                    <a:lumMod val="25000"/>
                  </a:schemeClr>
                </a:solidFill>
              </a:rPr>
              <a:t>글쓰</a:t>
            </a:r>
            <a:r>
              <a:rPr lang="ko-KR" altLang="en-US" sz="2400" b="1" dirty="0">
                <a:solidFill>
                  <a:schemeClr val="bg2">
                    <a:lumMod val="25000"/>
                  </a:schemeClr>
                </a:solidFill>
              </a:rPr>
              <a:t>기</a:t>
            </a:r>
            <a:r>
              <a:rPr lang="ko-KR" altLang="en-US" sz="2400" b="1" dirty="0" smtClean="0">
                <a:solidFill>
                  <a:schemeClr val="bg2">
                    <a:lumMod val="25000"/>
                  </a:schemeClr>
                </a:solidFill>
              </a:rPr>
              <a:t> 함수</a:t>
            </a:r>
            <a:endParaRPr lang="ko-KR" altLang="en-US" sz="2400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4546" y="5219286"/>
            <a:ext cx="2088232" cy="369332"/>
          </a:xfrm>
          <a:prstGeom prst="rect">
            <a:avLst/>
          </a:prstGeom>
          <a:solidFill>
            <a:srgbClr val="441920"/>
          </a:solidFill>
          <a:ln>
            <a:solidFill>
              <a:srgbClr val="44192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출력 예시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72" y="1196753"/>
            <a:ext cx="4483834" cy="3888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46" y="5588618"/>
            <a:ext cx="9030938" cy="12693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1196753"/>
            <a:ext cx="3800475" cy="288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58125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-1629374" y="-200642"/>
            <a:ext cx="11593288" cy="792088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타원 16"/>
          <p:cNvSpPr/>
          <p:nvPr/>
        </p:nvSpPr>
        <p:spPr>
          <a:xfrm>
            <a:off x="-2988840" y="-1215516"/>
            <a:ext cx="5148572" cy="5148572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96752"/>
            <a:ext cx="9037723" cy="4608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직사각형 21"/>
          <p:cNvSpPr/>
          <p:nvPr/>
        </p:nvSpPr>
        <p:spPr>
          <a:xfrm>
            <a:off x="2627784" y="1556792"/>
            <a:ext cx="5967398" cy="3240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화살표 연결선 22"/>
          <p:cNvCxnSpPr>
            <a:stCxn id="22" idx="0"/>
            <a:endCxn id="25" idx="1"/>
          </p:cNvCxnSpPr>
          <p:nvPr/>
        </p:nvCxnSpPr>
        <p:spPr>
          <a:xfrm flipV="1">
            <a:off x="5611483" y="1365739"/>
            <a:ext cx="1336780" cy="19105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6948263" y="1181073"/>
            <a:ext cx="906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header</a:t>
            </a:r>
            <a:endParaRPr lang="ko-KR" altLang="en-US" dirty="0"/>
          </a:p>
        </p:txBody>
      </p:sp>
      <p:sp>
        <p:nvSpPr>
          <p:cNvPr id="26" name="직사각형 25"/>
          <p:cNvSpPr/>
          <p:nvPr/>
        </p:nvSpPr>
        <p:spPr>
          <a:xfrm>
            <a:off x="2627784" y="1916832"/>
            <a:ext cx="5967398" cy="37444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직선 화살표 연결선 26"/>
          <p:cNvCxnSpPr>
            <a:stCxn id="26" idx="1"/>
            <a:endCxn id="28" idx="1"/>
          </p:cNvCxnSpPr>
          <p:nvPr/>
        </p:nvCxnSpPr>
        <p:spPr>
          <a:xfrm>
            <a:off x="2627784" y="3789040"/>
            <a:ext cx="576064" cy="61671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3203848" y="4221088"/>
            <a:ext cx="923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section</a:t>
            </a:r>
            <a:endParaRPr lang="ko-KR" altLang="en-US" dirty="0"/>
          </a:p>
        </p:txBody>
      </p:sp>
      <p:sp>
        <p:nvSpPr>
          <p:cNvPr id="29" name="직사각형 28"/>
          <p:cNvSpPr/>
          <p:nvPr/>
        </p:nvSpPr>
        <p:spPr>
          <a:xfrm>
            <a:off x="2483768" y="1550405"/>
            <a:ext cx="6264696" cy="425485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직선 화살표 연결선 29"/>
          <p:cNvCxnSpPr>
            <a:endCxn id="31" idx="2"/>
          </p:cNvCxnSpPr>
          <p:nvPr/>
        </p:nvCxnSpPr>
        <p:spPr>
          <a:xfrm flipH="1" flipV="1">
            <a:off x="1866700" y="2868208"/>
            <a:ext cx="617068" cy="80962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517886" y="2498876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main</a:t>
            </a:r>
            <a:endParaRPr lang="ko-KR" altLang="en-US" dirty="0"/>
          </a:p>
        </p:txBody>
      </p:sp>
      <p:sp>
        <p:nvSpPr>
          <p:cNvPr id="15" name="부제목 2"/>
          <p:cNvSpPr txBox="1">
            <a:spLocks/>
          </p:cNvSpPr>
          <p:nvPr/>
        </p:nvSpPr>
        <p:spPr>
          <a:xfrm>
            <a:off x="35496" y="141784"/>
            <a:ext cx="5572200" cy="622920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b="1" dirty="0" smtClean="0">
                <a:solidFill>
                  <a:schemeClr val="bg2">
                    <a:lumMod val="25000"/>
                  </a:schemeClr>
                </a:solidFill>
              </a:rPr>
              <a:t>게시판</a:t>
            </a:r>
            <a:endParaRPr lang="en-US" altLang="ko-KR" sz="2400" b="1" dirty="0" smtClean="0">
              <a:solidFill>
                <a:schemeClr val="bg2">
                  <a:lumMod val="25000"/>
                </a:schemeClr>
              </a:solidFill>
            </a:endParaRPr>
          </a:p>
          <a:p>
            <a:pPr marL="0" indent="0">
              <a:buNone/>
            </a:pPr>
            <a:r>
              <a:rPr lang="ko-KR" altLang="en-US" sz="2400" b="1" dirty="0" err="1" smtClean="0">
                <a:solidFill>
                  <a:schemeClr val="bg2">
                    <a:lumMod val="25000"/>
                  </a:schemeClr>
                </a:solidFill>
              </a:rPr>
              <a:t>게시글</a:t>
            </a:r>
            <a:r>
              <a:rPr lang="ko-KR" altLang="en-US" sz="2400" b="1" dirty="0" smtClean="0">
                <a:solidFill>
                  <a:schemeClr val="bg2">
                    <a:lumMod val="25000"/>
                  </a:schemeClr>
                </a:solidFill>
              </a:rPr>
              <a:t> 창</a:t>
            </a:r>
            <a:endParaRPr lang="ko-KR" altLang="en-US" sz="2400" b="1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6770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-1629374" y="-200642"/>
            <a:ext cx="11593288" cy="792088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타원 16"/>
          <p:cNvSpPr/>
          <p:nvPr/>
        </p:nvSpPr>
        <p:spPr>
          <a:xfrm>
            <a:off x="-2988840" y="-1215516"/>
            <a:ext cx="5148572" cy="5148572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부제목 2"/>
          <p:cNvSpPr txBox="1">
            <a:spLocks/>
          </p:cNvSpPr>
          <p:nvPr/>
        </p:nvSpPr>
        <p:spPr>
          <a:xfrm>
            <a:off x="35496" y="141784"/>
            <a:ext cx="5572200" cy="622920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b="1" dirty="0" smtClean="0">
                <a:solidFill>
                  <a:schemeClr val="bg2">
                    <a:lumMod val="25000"/>
                  </a:schemeClr>
                </a:solidFill>
              </a:rPr>
              <a:t>게시판</a:t>
            </a:r>
            <a:endParaRPr lang="en-US" altLang="ko-KR" sz="2400" b="1" dirty="0" smtClean="0">
              <a:solidFill>
                <a:schemeClr val="bg2">
                  <a:lumMod val="25000"/>
                </a:schemeClr>
              </a:solidFill>
            </a:endParaRPr>
          </a:p>
          <a:p>
            <a:pPr marL="0" indent="0">
              <a:buNone/>
            </a:pPr>
            <a:r>
              <a:rPr lang="en-US" altLang="ko-KR" sz="2400" b="1" dirty="0" smtClean="0">
                <a:solidFill>
                  <a:schemeClr val="bg2">
                    <a:lumMod val="25000"/>
                  </a:schemeClr>
                </a:solidFill>
              </a:rPr>
              <a:t>section/</a:t>
            </a:r>
            <a:r>
              <a:rPr lang="ko-KR" altLang="en-US" sz="2400" b="1" dirty="0" err="1" smtClean="0">
                <a:solidFill>
                  <a:schemeClr val="bg2">
                    <a:lumMod val="25000"/>
                  </a:schemeClr>
                </a:solidFill>
              </a:rPr>
              <a:t>게시글</a:t>
            </a:r>
            <a:endParaRPr lang="ko-KR" altLang="en-US" sz="2400" b="1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612" y="1185893"/>
            <a:ext cx="8771884" cy="1440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꺾인 연결선 13"/>
          <p:cNvCxnSpPr>
            <a:stCxn id="22" idx="1"/>
            <a:endCxn id="19" idx="1"/>
          </p:cNvCxnSpPr>
          <p:nvPr/>
        </p:nvCxnSpPr>
        <p:spPr>
          <a:xfrm rot="10800000" flipH="1" flipV="1">
            <a:off x="360685" y="1430280"/>
            <a:ext cx="1241618" cy="1529797"/>
          </a:xfrm>
          <a:prstGeom prst="bentConnector3">
            <a:avLst>
              <a:gd name="adj1" fmla="val -18411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602303" y="2636912"/>
            <a:ext cx="20760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게시판 </a:t>
            </a:r>
            <a:r>
              <a:rPr lang="ko-KR" altLang="en-US" dirty="0" smtClean="0"/>
              <a:t>범주</a:t>
            </a:r>
            <a:endParaRPr lang="en-US" altLang="ko-KR" dirty="0" smtClean="0"/>
          </a:p>
          <a:p>
            <a:r>
              <a:rPr lang="en-US" altLang="ko-KR" dirty="0" smtClean="0"/>
              <a:t>.</a:t>
            </a:r>
            <a:r>
              <a:rPr lang="en-US" altLang="ko-KR" dirty="0" err="1" smtClean="0"/>
              <a:t>postline</a:t>
            </a:r>
            <a:r>
              <a:rPr lang="en-US" altLang="ko-KR" dirty="0" smtClean="0"/>
              <a:t>-top</a:t>
            </a:r>
            <a:endParaRPr lang="ko-KR" altLang="en-US" dirty="0"/>
          </a:p>
        </p:txBody>
      </p:sp>
      <p:sp>
        <p:nvSpPr>
          <p:cNvPr id="22" name="직사각형 21"/>
          <p:cNvSpPr/>
          <p:nvPr/>
        </p:nvSpPr>
        <p:spPr>
          <a:xfrm>
            <a:off x="360685" y="1343725"/>
            <a:ext cx="8280920" cy="1731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364505" y="1543831"/>
            <a:ext cx="8280920" cy="1890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꺾인 연결선 24"/>
          <p:cNvCxnSpPr>
            <a:stCxn id="23" idx="3"/>
            <a:endCxn id="26" idx="3"/>
          </p:cNvCxnSpPr>
          <p:nvPr/>
        </p:nvCxnSpPr>
        <p:spPr>
          <a:xfrm flipH="1">
            <a:off x="8575018" y="1638346"/>
            <a:ext cx="70407" cy="1334332"/>
          </a:xfrm>
          <a:prstGeom prst="bentConnector3">
            <a:avLst>
              <a:gd name="adj1" fmla="val -324684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6498847" y="2649512"/>
            <a:ext cx="20761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게시글</a:t>
            </a:r>
            <a:r>
              <a:rPr lang="ko-KR" altLang="en-US" dirty="0" smtClean="0"/>
              <a:t> </a:t>
            </a:r>
            <a:r>
              <a:rPr lang="ko-KR" altLang="en-US" dirty="0" smtClean="0"/>
              <a:t>형식</a:t>
            </a:r>
            <a:endParaRPr lang="en-US" altLang="ko-KR" dirty="0" smtClean="0"/>
          </a:p>
          <a:p>
            <a:r>
              <a:rPr lang="en-US" altLang="ko-KR" dirty="0" smtClean="0"/>
              <a:t>.</a:t>
            </a:r>
            <a:r>
              <a:rPr lang="en-US" altLang="ko-KR" dirty="0" err="1" smtClean="0"/>
              <a:t>postN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postline</a:t>
            </a:r>
            <a:endParaRPr lang="ko-KR" altLang="en-US" dirty="0"/>
          </a:p>
        </p:txBody>
      </p:sp>
      <p:pic>
        <p:nvPicPr>
          <p:cNvPr id="35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308" y="5007644"/>
            <a:ext cx="2181225" cy="1019175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6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308" y="3759798"/>
            <a:ext cx="8741180" cy="9280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" name="직사각형 36"/>
          <p:cNvSpPr/>
          <p:nvPr/>
        </p:nvSpPr>
        <p:spPr>
          <a:xfrm>
            <a:off x="363738" y="5301208"/>
            <a:ext cx="1897682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/>
          <p:cNvSpPr txBox="1"/>
          <p:nvPr/>
        </p:nvSpPr>
        <p:spPr>
          <a:xfrm>
            <a:off x="2621460" y="5291916"/>
            <a:ext cx="1128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제목 </a:t>
            </a:r>
            <a:r>
              <a:rPr lang="en-US" altLang="ko-KR" dirty="0" smtClean="0"/>
              <a:t>(h1)</a:t>
            </a:r>
            <a:endParaRPr lang="ko-KR" altLang="en-US" dirty="0"/>
          </a:p>
        </p:txBody>
      </p:sp>
      <p:cxnSp>
        <p:nvCxnSpPr>
          <p:cNvPr id="39" name="직선 화살표 연결선 38"/>
          <p:cNvCxnSpPr>
            <a:stCxn id="37" idx="3"/>
          </p:cNvCxnSpPr>
          <p:nvPr/>
        </p:nvCxnSpPr>
        <p:spPr>
          <a:xfrm flipV="1">
            <a:off x="2261420" y="5476582"/>
            <a:ext cx="360040" cy="464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2621460" y="5678016"/>
            <a:ext cx="15905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작성시각 </a:t>
            </a:r>
            <a:r>
              <a:rPr lang="en-US" altLang="ko-KR" dirty="0" smtClean="0"/>
              <a:t>(h6)</a:t>
            </a:r>
            <a:endParaRPr lang="ko-KR" altLang="en-US" dirty="0"/>
          </a:p>
        </p:txBody>
      </p:sp>
      <p:sp>
        <p:nvSpPr>
          <p:cNvPr id="41" name="직사각형 40"/>
          <p:cNvSpPr/>
          <p:nvPr/>
        </p:nvSpPr>
        <p:spPr>
          <a:xfrm>
            <a:off x="363738" y="5650396"/>
            <a:ext cx="1537642" cy="2268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2" name="직선 화살표 연결선 41"/>
          <p:cNvCxnSpPr>
            <a:stCxn id="41" idx="3"/>
            <a:endCxn id="40" idx="1"/>
          </p:cNvCxnSpPr>
          <p:nvPr/>
        </p:nvCxnSpPr>
        <p:spPr>
          <a:xfrm>
            <a:off x="1901380" y="5763834"/>
            <a:ext cx="720080" cy="9884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직사각형 42"/>
          <p:cNvSpPr/>
          <p:nvPr/>
        </p:nvSpPr>
        <p:spPr>
          <a:xfrm>
            <a:off x="467543" y="4005064"/>
            <a:ext cx="1368152" cy="5040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아래쪽 화살표 43"/>
          <p:cNvSpPr/>
          <p:nvPr/>
        </p:nvSpPr>
        <p:spPr>
          <a:xfrm>
            <a:off x="1187624" y="4759827"/>
            <a:ext cx="72008" cy="10933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1241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-1629374" y="-200642"/>
            <a:ext cx="11593288" cy="792088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타원 16"/>
          <p:cNvSpPr/>
          <p:nvPr/>
        </p:nvSpPr>
        <p:spPr>
          <a:xfrm>
            <a:off x="-2988840" y="-1215516"/>
            <a:ext cx="5148572" cy="5148572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부제목 2"/>
          <p:cNvSpPr txBox="1">
            <a:spLocks/>
          </p:cNvSpPr>
          <p:nvPr/>
        </p:nvSpPr>
        <p:spPr>
          <a:xfrm>
            <a:off x="35496" y="141784"/>
            <a:ext cx="5572200" cy="622920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b="1" dirty="0" smtClean="0">
                <a:solidFill>
                  <a:schemeClr val="bg2">
                    <a:lumMod val="25000"/>
                  </a:schemeClr>
                </a:solidFill>
              </a:rPr>
              <a:t>게시판</a:t>
            </a:r>
            <a:endParaRPr lang="en-US" altLang="ko-KR" sz="2400" b="1" dirty="0" smtClean="0">
              <a:solidFill>
                <a:schemeClr val="bg2">
                  <a:lumMod val="25000"/>
                </a:schemeClr>
              </a:solidFill>
            </a:endParaRPr>
          </a:p>
          <a:p>
            <a:pPr marL="0" indent="0">
              <a:buNone/>
            </a:pPr>
            <a:r>
              <a:rPr lang="en-US" altLang="ko-KR" sz="2400" b="1" dirty="0" smtClean="0">
                <a:solidFill>
                  <a:schemeClr val="bg2">
                    <a:lumMod val="25000"/>
                  </a:schemeClr>
                </a:solidFill>
              </a:rPr>
              <a:t>section/</a:t>
            </a:r>
            <a:r>
              <a:rPr lang="ko-KR" altLang="en-US" sz="2400" b="1" dirty="0" err="1" smtClean="0">
                <a:solidFill>
                  <a:schemeClr val="bg2">
                    <a:lumMod val="25000"/>
                  </a:schemeClr>
                </a:solidFill>
              </a:rPr>
              <a:t>게시글</a:t>
            </a:r>
            <a:endParaRPr lang="ko-KR" altLang="en-US" sz="2400" b="1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2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391" y="1124743"/>
            <a:ext cx="9350201" cy="5544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직사각형 26"/>
          <p:cNvSpPr/>
          <p:nvPr/>
        </p:nvSpPr>
        <p:spPr>
          <a:xfrm>
            <a:off x="5292080" y="5589240"/>
            <a:ext cx="3888432" cy="1080119"/>
          </a:xfrm>
          <a:prstGeom prst="rect">
            <a:avLst/>
          </a:prstGeom>
          <a:solidFill>
            <a:srgbClr val="FFFD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페이지 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로드 시</a:t>
            </a:r>
            <a:endParaRPr lang="en-US" altLang="ko-KR" sz="16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local storage 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데이터 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-&gt;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html 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문서</a:t>
            </a:r>
            <a:endParaRPr lang="en-US" altLang="ko-KR" sz="16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7133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>
          <a:xfrm>
            <a:off x="-1629374" y="-200642"/>
            <a:ext cx="11593288" cy="792088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타원 12"/>
          <p:cNvSpPr/>
          <p:nvPr/>
        </p:nvSpPr>
        <p:spPr>
          <a:xfrm>
            <a:off x="-2988840" y="-1215516"/>
            <a:ext cx="5148572" cy="5148572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/>
          <p:cNvSpPr txBox="1"/>
          <p:nvPr/>
        </p:nvSpPr>
        <p:spPr>
          <a:xfrm>
            <a:off x="6936177" y="2348057"/>
            <a:ext cx="2088232" cy="3046988"/>
          </a:xfrm>
          <a:prstGeom prst="rect">
            <a:avLst/>
          </a:prstGeom>
          <a:solidFill>
            <a:schemeClr val="bg2"/>
          </a:solidFill>
          <a:ln>
            <a:solidFill>
              <a:srgbClr val="441920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 smtClean="0"/>
              <a:t>사이트 레이아웃</a:t>
            </a:r>
            <a:endParaRPr lang="en-US" altLang="ko-KR" sz="1600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600" dirty="0" err="1" smtClean="0"/>
              <a:t>인기멘</a:t>
            </a:r>
            <a:r>
              <a:rPr lang="ko-KR" altLang="en-US" sz="1600" dirty="0" err="1"/>
              <a:t>토</a:t>
            </a:r>
            <a:endParaRPr lang="en-US" altLang="ko-KR" sz="1600" dirty="0" smtClean="0"/>
          </a:p>
          <a:p>
            <a:pPr>
              <a:lnSpc>
                <a:spcPct val="150000"/>
              </a:lnSpc>
            </a:pPr>
            <a:r>
              <a:rPr lang="ko-KR" altLang="en-US" sz="1600" dirty="0" smtClean="0"/>
              <a:t>기능</a:t>
            </a:r>
            <a:endParaRPr lang="en-US" altLang="ko-KR" sz="1600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sz="1600" dirty="0" err="1" smtClean="0"/>
              <a:t>lightbox</a:t>
            </a:r>
            <a:endParaRPr lang="en-US" altLang="ko-KR" sz="1600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600" dirty="0" smtClean="0"/>
              <a:t>자동 스크롤</a:t>
            </a:r>
            <a:endParaRPr lang="en-US" altLang="ko-KR" sz="1600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600" dirty="0" err="1" smtClean="0"/>
              <a:t>인기멘토</a:t>
            </a:r>
            <a:r>
              <a:rPr lang="ko-KR" altLang="en-US" sz="1600" dirty="0" smtClean="0"/>
              <a:t> 내 기능</a:t>
            </a:r>
            <a:endParaRPr lang="en-US" altLang="ko-KR" sz="1600" dirty="0" smtClean="0"/>
          </a:p>
          <a:p>
            <a:pPr>
              <a:lnSpc>
                <a:spcPct val="150000"/>
              </a:lnSpc>
            </a:pPr>
            <a:r>
              <a:rPr lang="ko-KR" altLang="en-US" sz="1600" dirty="0" smtClean="0"/>
              <a:t>그 외</a:t>
            </a:r>
            <a:endParaRPr lang="en-US" altLang="ko-KR" sz="1600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600" dirty="0" smtClean="0"/>
              <a:t>문서 작성</a:t>
            </a:r>
            <a:endParaRPr lang="en-US" altLang="ko-KR" sz="1600" dirty="0" smtClean="0"/>
          </a:p>
        </p:txBody>
      </p:sp>
      <p:sp>
        <p:nvSpPr>
          <p:cNvPr id="40" name="TextBox 39"/>
          <p:cNvSpPr txBox="1"/>
          <p:nvPr/>
        </p:nvSpPr>
        <p:spPr>
          <a:xfrm>
            <a:off x="6936178" y="1985690"/>
            <a:ext cx="2088232" cy="369332"/>
          </a:xfrm>
          <a:prstGeom prst="rect">
            <a:avLst/>
          </a:prstGeom>
          <a:solidFill>
            <a:srgbClr val="441920"/>
          </a:solidFill>
          <a:ln>
            <a:solidFill>
              <a:srgbClr val="44192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이태형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693300" y="2348672"/>
            <a:ext cx="2088232" cy="3046988"/>
          </a:xfrm>
          <a:prstGeom prst="rect">
            <a:avLst/>
          </a:prstGeom>
          <a:solidFill>
            <a:schemeClr val="bg2"/>
          </a:solidFill>
          <a:ln>
            <a:solidFill>
              <a:srgbClr val="441920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 smtClean="0"/>
              <a:t>사이트 레이아웃</a:t>
            </a:r>
            <a:endParaRPr lang="en-US" altLang="ko-KR" sz="1600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600" dirty="0" err="1" smtClean="0"/>
              <a:t>메인화면</a:t>
            </a:r>
            <a:endParaRPr lang="en-US" altLang="ko-KR" sz="1600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600" dirty="0" smtClean="0"/>
              <a:t>게시판</a:t>
            </a:r>
            <a:endParaRPr lang="en-US" altLang="ko-KR" sz="1600" dirty="0" smtClean="0"/>
          </a:p>
          <a:p>
            <a:pPr>
              <a:lnSpc>
                <a:spcPct val="150000"/>
              </a:lnSpc>
            </a:pPr>
            <a:r>
              <a:rPr lang="ko-KR" altLang="en-US" sz="1600" dirty="0" smtClean="0"/>
              <a:t>기능</a:t>
            </a:r>
            <a:endParaRPr lang="en-US" altLang="ko-KR" sz="1600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600" dirty="0" smtClean="0"/>
              <a:t>메뉴 </a:t>
            </a:r>
            <a:r>
              <a:rPr lang="en-US" altLang="ko-KR" sz="1600" dirty="0" smtClean="0"/>
              <a:t>slide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600" dirty="0" smtClean="0"/>
              <a:t>회원가입</a:t>
            </a:r>
            <a:r>
              <a:rPr lang="en-US" altLang="ko-KR" sz="1600" dirty="0" smtClean="0"/>
              <a:t>/</a:t>
            </a:r>
            <a:r>
              <a:rPr lang="ko-KR" altLang="en-US" sz="1600" dirty="0" smtClean="0"/>
              <a:t>로그인</a:t>
            </a:r>
            <a:endParaRPr lang="en-US" altLang="ko-KR" sz="1600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600" dirty="0" smtClean="0"/>
              <a:t>글쓰기</a:t>
            </a:r>
            <a:endParaRPr lang="en-US" altLang="ko-KR" sz="1600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600" dirty="0" smtClean="0"/>
              <a:t>메인</a:t>
            </a:r>
            <a:r>
              <a:rPr lang="en-US" altLang="ko-KR" sz="1600" dirty="0" smtClean="0"/>
              <a:t>/</a:t>
            </a:r>
            <a:r>
              <a:rPr lang="ko-KR" altLang="en-US" sz="1600" dirty="0" smtClean="0"/>
              <a:t>게시판 기능</a:t>
            </a:r>
            <a:endParaRPr lang="en-US" altLang="ko-KR" sz="1600" dirty="0" smtClean="0"/>
          </a:p>
        </p:txBody>
      </p:sp>
      <p:sp>
        <p:nvSpPr>
          <p:cNvPr id="38" name="TextBox 37"/>
          <p:cNvSpPr txBox="1"/>
          <p:nvPr/>
        </p:nvSpPr>
        <p:spPr>
          <a:xfrm>
            <a:off x="4693301" y="1986305"/>
            <a:ext cx="2088232" cy="369332"/>
          </a:xfrm>
          <a:prstGeom prst="rect">
            <a:avLst/>
          </a:prstGeom>
          <a:solidFill>
            <a:srgbClr val="441920"/>
          </a:solidFill>
          <a:ln>
            <a:solidFill>
              <a:srgbClr val="44192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이동엽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79511" y="2356629"/>
            <a:ext cx="2088232" cy="2769989"/>
          </a:xfrm>
          <a:prstGeom prst="rect">
            <a:avLst/>
          </a:prstGeom>
          <a:solidFill>
            <a:schemeClr val="bg2"/>
          </a:solidFill>
          <a:ln>
            <a:solidFill>
              <a:srgbClr val="441920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 smtClean="0"/>
              <a:t>사이트 레이아웃</a:t>
            </a:r>
            <a:endParaRPr lang="en-US" altLang="ko-KR" sz="1600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600" dirty="0" smtClean="0"/>
              <a:t>재능기부</a:t>
            </a:r>
            <a:endParaRPr lang="en-US" altLang="ko-KR" sz="1600" dirty="0"/>
          </a:p>
          <a:p>
            <a:pPr>
              <a:lnSpc>
                <a:spcPct val="150000"/>
              </a:lnSpc>
            </a:pPr>
            <a:r>
              <a:rPr lang="ko-KR" altLang="en-US" sz="1600" dirty="0" smtClean="0"/>
              <a:t>기능</a:t>
            </a:r>
            <a:endParaRPr lang="en-US" altLang="ko-KR" sz="1600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600" dirty="0" err="1" smtClean="0"/>
              <a:t>댓글</a:t>
            </a:r>
            <a:r>
              <a:rPr lang="ko-KR" altLang="en-US" sz="1600" dirty="0" smtClean="0"/>
              <a:t> 달기</a:t>
            </a:r>
            <a:endParaRPr lang="en-US" altLang="ko-KR" sz="1600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600" dirty="0" smtClean="0"/>
              <a:t>재능기부 내 기능</a:t>
            </a:r>
            <a:endParaRPr lang="en-US" altLang="ko-KR" sz="1600" dirty="0" smtClean="0"/>
          </a:p>
          <a:p>
            <a:pPr>
              <a:lnSpc>
                <a:spcPct val="150000"/>
              </a:lnSpc>
            </a:pPr>
            <a:r>
              <a:rPr lang="ko-KR" altLang="en-US" sz="1600" dirty="0" smtClean="0"/>
              <a:t>그 외</a:t>
            </a:r>
            <a:endParaRPr lang="en-US" altLang="ko-KR" sz="1600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600" dirty="0" smtClean="0"/>
              <a:t>발</a:t>
            </a:r>
            <a:r>
              <a:rPr lang="ko-KR" altLang="en-US" sz="1600" dirty="0"/>
              <a:t>표</a:t>
            </a:r>
            <a:endParaRPr lang="en-US" altLang="ko-KR" sz="1600" dirty="0" smtClean="0"/>
          </a:p>
        </p:txBody>
      </p:sp>
      <p:sp>
        <p:nvSpPr>
          <p:cNvPr id="15" name="직사각형 14"/>
          <p:cNvSpPr/>
          <p:nvPr/>
        </p:nvSpPr>
        <p:spPr>
          <a:xfrm>
            <a:off x="2157636" y="1196752"/>
            <a:ext cx="8568952" cy="72008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-6409282" y="1196752"/>
            <a:ext cx="8568952" cy="72008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2411760" y="1985784"/>
            <a:ext cx="2088232" cy="369332"/>
          </a:xfrm>
          <a:prstGeom prst="rect">
            <a:avLst/>
          </a:prstGeom>
          <a:solidFill>
            <a:srgbClr val="441920"/>
          </a:solidFill>
          <a:ln>
            <a:solidFill>
              <a:srgbClr val="44192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김은숙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8" name="부제목 2"/>
          <p:cNvSpPr txBox="1">
            <a:spLocks/>
          </p:cNvSpPr>
          <p:nvPr/>
        </p:nvSpPr>
        <p:spPr>
          <a:xfrm>
            <a:off x="179512" y="548680"/>
            <a:ext cx="5572200" cy="622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b="1" dirty="0" smtClean="0">
                <a:solidFill>
                  <a:schemeClr val="bg2">
                    <a:lumMod val="25000"/>
                  </a:schemeClr>
                </a:solidFill>
              </a:rPr>
              <a:t>역할분담</a:t>
            </a:r>
            <a:endParaRPr lang="ko-KR" altLang="en-US" sz="2400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2411759" y="2348151"/>
            <a:ext cx="2088232" cy="3046988"/>
          </a:xfrm>
          <a:prstGeom prst="rect">
            <a:avLst/>
          </a:prstGeom>
          <a:solidFill>
            <a:schemeClr val="bg2"/>
          </a:solidFill>
          <a:ln>
            <a:solidFill>
              <a:srgbClr val="441920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 smtClean="0"/>
              <a:t>사이트 레이아웃</a:t>
            </a:r>
            <a:endParaRPr lang="en-US" altLang="ko-KR" sz="1600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600" dirty="0" err="1" smtClean="0"/>
              <a:t>멘토</a:t>
            </a:r>
            <a:r>
              <a:rPr lang="ko-KR" altLang="en-US" sz="1600" dirty="0" err="1" smtClean="0"/>
              <a:t>검</a:t>
            </a:r>
            <a:r>
              <a:rPr lang="ko-KR" altLang="en-US" sz="1600" dirty="0" err="1"/>
              <a:t>색</a:t>
            </a:r>
            <a:endParaRPr lang="en-US" altLang="ko-KR" sz="1600" dirty="0" smtClean="0"/>
          </a:p>
          <a:p>
            <a:pPr>
              <a:lnSpc>
                <a:spcPct val="150000"/>
              </a:lnSpc>
            </a:pPr>
            <a:r>
              <a:rPr lang="ko-KR" altLang="en-US" sz="1600" dirty="0" smtClean="0"/>
              <a:t>기능</a:t>
            </a:r>
            <a:endParaRPr lang="en-US" altLang="ko-KR" sz="1600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600" dirty="0" smtClean="0"/>
              <a:t>동적 메뉴</a:t>
            </a:r>
            <a:endParaRPr lang="en-US" altLang="ko-KR" sz="1600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sz="1600" dirty="0" smtClean="0"/>
              <a:t>top</a:t>
            </a:r>
            <a:r>
              <a:rPr lang="ko-KR" altLang="en-US" sz="1600" dirty="0" smtClean="0"/>
              <a:t>버튼</a:t>
            </a:r>
            <a:endParaRPr lang="en-US" altLang="ko-KR" sz="1600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600" dirty="0" err="1" smtClean="0"/>
              <a:t>멘토검색</a:t>
            </a:r>
            <a:r>
              <a:rPr lang="ko-KR" altLang="en-US" sz="1600" dirty="0" smtClean="0"/>
              <a:t> 내 기능</a:t>
            </a:r>
            <a:endParaRPr lang="en-US" altLang="ko-KR" sz="1600" dirty="0" smtClean="0"/>
          </a:p>
          <a:p>
            <a:pPr>
              <a:lnSpc>
                <a:spcPct val="150000"/>
              </a:lnSpc>
            </a:pPr>
            <a:r>
              <a:rPr lang="ko-KR" altLang="en-US" sz="1600" dirty="0" smtClean="0"/>
              <a:t>그 외</a:t>
            </a:r>
            <a:endParaRPr lang="en-US" altLang="ko-KR" sz="1600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600" dirty="0" smtClean="0"/>
              <a:t>발표</a:t>
            </a:r>
            <a:endParaRPr lang="en-US" altLang="ko-KR" sz="1600" dirty="0" smtClean="0"/>
          </a:p>
        </p:txBody>
      </p:sp>
      <p:sp>
        <p:nvSpPr>
          <p:cNvPr id="36" name="TextBox 35"/>
          <p:cNvSpPr txBox="1"/>
          <p:nvPr/>
        </p:nvSpPr>
        <p:spPr>
          <a:xfrm>
            <a:off x="179512" y="1980332"/>
            <a:ext cx="2088232" cy="369332"/>
          </a:xfrm>
          <a:prstGeom prst="rect">
            <a:avLst/>
          </a:prstGeom>
          <a:solidFill>
            <a:srgbClr val="441920"/>
          </a:solidFill>
          <a:ln>
            <a:solidFill>
              <a:srgbClr val="44192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김다은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2757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1629374" y="-200642"/>
            <a:ext cx="11593288" cy="792088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타원 5"/>
          <p:cNvSpPr/>
          <p:nvPr/>
        </p:nvSpPr>
        <p:spPr>
          <a:xfrm>
            <a:off x="4181037" y="1185512"/>
            <a:ext cx="5148572" cy="514857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타원 6"/>
          <p:cNvSpPr/>
          <p:nvPr/>
        </p:nvSpPr>
        <p:spPr>
          <a:xfrm>
            <a:off x="-2988840" y="-1215516"/>
            <a:ext cx="5148572" cy="5148572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547664" y="3901904"/>
            <a:ext cx="6624736" cy="369332"/>
          </a:xfrm>
          <a:prstGeom prst="rect">
            <a:avLst/>
          </a:prstGeom>
          <a:solidFill>
            <a:srgbClr val="441920"/>
          </a:solidFill>
          <a:ln>
            <a:solidFill>
              <a:srgbClr val="441920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164288" y="3361043"/>
            <a:ext cx="9343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smtClean="0"/>
              <a:t>시</a:t>
            </a:r>
            <a:r>
              <a:rPr lang="ko-KR" altLang="en-US" sz="2800" b="1" dirty="0"/>
              <a:t>연</a:t>
            </a:r>
          </a:p>
        </p:txBody>
      </p:sp>
      <p:pic>
        <p:nvPicPr>
          <p:cNvPr id="27652" name="Picture 4" descr="관련 이미지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0568" y="2887388"/>
            <a:ext cx="949510" cy="1068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9804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-1629374" y="-200642"/>
            <a:ext cx="11593288" cy="792088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타원 16"/>
          <p:cNvSpPr/>
          <p:nvPr/>
        </p:nvSpPr>
        <p:spPr>
          <a:xfrm>
            <a:off x="-3024844" y="-1215516"/>
            <a:ext cx="5148572" cy="5148572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부제목 2"/>
          <p:cNvSpPr txBox="1">
            <a:spLocks/>
          </p:cNvSpPr>
          <p:nvPr/>
        </p:nvSpPr>
        <p:spPr>
          <a:xfrm>
            <a:off x="35496" y="141784"/>
            <a:ext cx="5572200" cy="622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400" b="1" dirty="0" smtClean="0">
                <a:solidFill>
                  <a:schemeClr val="bg2">
                    <a:lumMod val="25000"/>
                  </a:schemeClr>
                </a:solidFill>
              </a:rPr>
              <a:t>CSS </a:t>
            </a:r>
            <a:r>
              <a:rPr lang="ko-KR" altLang="en-US" sz="2400" b="1" dirty="0" smtClean="0">
                <a:solidFill>
                  <a:schemeClr val="bg2">
                    <a:lumMod val="25000"/>
                  </a:schemeClr>
                </a:solidFill>
              </a:rPr>
              <a:t>초기화</a:t>
            </a:r>
            <a:endParaRPr lang="ko-KR" altLang="en-US" sz="2400" b="1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22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818" b="4027"/>
          <a:stretch/>
        </p:blipFill>
        <p:spPr bwMode="auto">
          <a:xfrm>
            <a:off x="-36512" y="1196752"/>
            <a:ext cx="4526557" cy="44518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직사각형 25"/>
          <p:cNvSpPr/>
          <p:nvPr/>
        </p:nvSpPr>
        <p:spPr>
          <a:xfrm>
            <a:off x="5607696" y="345309"/>
            <a:ext cx="3428800" cy="72008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맑은 고딕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(sans serif)</a:t>
            </a:r>
          </a:p>
          <a:p>
            <a:pPr algn="ctr"/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16px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5652120" y="1065389"/>
            <a:ext cx="4311794" cy="93839"/>
          </a:xfrm>
          <a:prstGeom prst="rect">
            <a:avLst/>
          </a:prstGeom>
          <a:solidFill>
            <a:srgbClr val="4419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4644008" y="57194"/>
            <a:ext cx="1296310" cy="1296310"/>
          </a:xfrm>
          <a:prstGeom prst="ellipse">
            <a:avLst/>
          </a:prstGeom>
          <a:solidFill>
            <a:schemeClr val="bg2"/>
          </a:solidFill>
          <a:ln>
            <a:solidFill>
              <a:srgbClr val="4419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font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5607696" y="1772733"/>
            <a:ext cx="3428800" cy="72008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#555555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5652120" y="2492813"/>
            <a:ext cx="4311794" cy="938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/>
          <p:cNvSpPr/>
          <p:nvPr/>
        </p:nvSpPr>
        <p:spPr>
          <a:xfrm>
            <a:off x="4644008" y="1484618"/>
            <a:ext cx="1296310" cy="1296310"/>
          </a:xfrm>
          <a:prstGeom prst="ellipse">
            <a:avLst/>
          </a:prstGeom>
          <a:solidFill>
            <a:schemeClr val="bg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color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5607696" y="3141051"/>
            <a:ext cx="3428800" cy="72008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text-decoration : none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5652120" y="3861131"/>
            <a:ext cx="4311794" cy="93839"/>
          </a:xfrm>
          <a:prstGeom prst="rect">
            <a:avLst/>
          </a:prstGeom>
          <a:solidFill>
            <a:srgbClr val="4419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4644008" y="2852936"/>
            <a:ext cx="1296310" cy="1296310"/>
          </a:xfrm>
          <a:prstGeom prst="ellipse">
            <a:avLst/>
          </a:prstGeom>
          <a:solidFill>
            <a:schemeClr val="bg2"/>
          </a:solidFill>
          <a:ln>
            <a:solidFill>
              <a:srgbClr val="4419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5592813" y="4509037"/>
            <a:ext cx="3428800" cy="72008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list-style : none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5637237" y="5229117"/>
            <a:ext cx="4311794" cy="938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4629125" y="4220922"/>
            <a:ext cx="1296310" cy="1296310"/>
          </a:xfrm>
          <a:prstGeom prst="ellipse">
            <a:avLst/>
          </a:prstGeom>
          <a:solidFill>
            <a:schemeClr val="bg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li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5592813" y="5863042"/>
            <a:ext cx="3428800" cy="72008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background : white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5637237" y="6583122"/>
            <a:ext cx="4311794" cy="93839"/>
          </a:xfrm>
          <a:prstGeom prst="rect">
            <a:avLst/>
          </a:prstGeom>
          <a:solidFill>
            <a:srgbClr val="4419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4629125" y="5574927"/>
            <a:ext cx="1296310" cy="1296310"/>
          </a:xfrm>
          <a:prstGeom prst="ellipse">
            <a:avLst/>
          </a:prstGeom>
          <a:solidFill>
            <a:schemeClr val="bg2"/>
          </a:solidFill>
          <a:ln>
            <a:solidFill>
              <a:srgbClr val="4419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body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8677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1629374" y="-200642"/>
            <a:ext cx="11593288" cy="792088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타원 5"/>
          <p:cNvSpPr/>
          <p:nvPr/>
        </p:nvSpPr>
        <p:spPr>
          <a:xfrm>
            <a:off x="4181037" y="1185512"/>
            <a:ext cx="5148572" cy="514857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타원 6"/>
          <p:cNvSpPr/>
          <p:nvPr/>
        </p:nvSpPr>
        <p:spPr>
          <a:xfrm>
            <a:off x="-2988840" y="-1215516"/>
            <a:ext cx="5148572" cy="5148572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547664" y="3901904"/>
            <a:ext cx="6624736" cy="369332"/>
          </a:xfrm>
          <a:prstGeom prst="rect">
            <a:avLst/>
          </a:prstGeom>
          <a:solidFill>
            <a:srgbClr val="441920"/>
          </a:solidFill>
          <a:ln>
            <a:solidFill>
              <a:srgbClr val="441920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940152" y="3361043"/>
            <a:ext cx="21584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800" b="1" dirty="0" smtClean="0"/>
              <a:t>main/index</a:t>
            </a:r>
            <a:endParaRPr lang="ko-KR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977622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-1629374" y="-200642"/>
            <a:ext cx="11593288" cy="792088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타원 16"/>
          <p:cNvSpPr/>
          <p:nvPr/>
        </p:nvSpPr>
        <p:spPr>
          <a:xfrm>
            <a:off x="-2988840" y="-1215516"/>
            <a:ext cx="5148572" cy="5148572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801"/>
          <a:stretch/>
        </p:blipFill>
        <p:spPr bwMode="auto">
          <a:xfrm>
            <a:off x="0" y="857209"/>
            <a:ext cx="8172400" cy="4966915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46348" y="4166993"/>
            <a:ext cx="1227401" cy="330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79512" y="6093296"/>
            <a:ext cx="17066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main.css, main.js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68914" y="937039"/>
            <a:ext cx="1544562" cy="47624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/>
          <p:cNvCxnSpPr>
            <a:stCxn id="8" idx="0"/>
            <a:endCxn id="10" idx="2"/>
          </p:cNvCxnSpPr>
          <p:nvPr/>
        </p:nvCxnSpPr>
        <p:spPr>
          <a:xfrm flipH="1" flipV="1">
            <a:off x="841195" y="5699439"/>
            <a:ext cx="191619" cy="39385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1760389" y="937039"/>
            <a:ext cx="6333959" cy="47624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6363077" y="6021288"/>
            <a:ext cx="17896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index.css, index.js</a:t>
            </a:r>
            <a:endParaRPr lang="ko-KR" altLang="en-US" dirty="0"/>
          </a:p>
        </p:txBody>
      </p:sp>
      <p:cxnSp>
        <p:nvCxnSpPr>
          <p:cNvPr id="18" name="직선 화살표 연결선 17"/>
          <p:cNvCxnSpPr>
            <a:stCxn id="15" idx="0"/>
            <a:endCxn id="16" idx="2"/>
          </p:cNvCxnSpPr>
          <p:nvPr/>
        </p:nvCxnSpPr>
        <p:spPr>
          <a:xfrm flipH="1" flipV="1">
            <a:off x="4927369" y="5699439"/>
            <a:ext cx="2330557" cy="32184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>
            <a:stCxn id="8194" idx="2"/>
            <a:endCxn id="24" idx="0"/>
          </p:cNvCxnSpPr>
          <p:nvPr/>
        </p:nvCxnSpPr>
        <p:spPr>
          <a:xfrm>
            <a:off x="4086200" y="5824124"/>
            <a:ext cx="303618" cy="28120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3568688" y="6105333"/>
            <a:ext cx="1642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i</a:t>
            </a:r>
            <a:r>
              <a:rPr lang="en-US" altLang="ko-KR" dirty="0" smtClean="0"/>
              <a:t>ndex.html</a:t>
            </a:r>
            <a:endParaRPr lang="ko-KR" altLang="en-US" dirty="0"/>
          </a:p>
        </p:txBody>
      </p:sp>
      <p:sp>
        <p:nvSpPr>
          <p:cNvPr id="19" name="부제목 2"/>
          <p:cNvSpPr txBox="1">
            <a:spLocks/>
          </p:cNvSpPr>
          <p:nvPr/>
        </p:nvSpPr>
        <p:spPr>
          <a:xfrm>
            <a:off x="179512" y="213792"/>
            <a:ext cx="5572200" cy="622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000" b="1" dirty="0" smtClean="0">
                <a:solidFill>
                  <a:schemeClr val="bg2">
                    <a:lumMod val="25000"/>
                  </a:schemeClr>
                </a:solidFill>
              </a:rPr>
              <a:t>메인 화면</a:t>
            </a:r>
            <a:endParaRPr lang="ko-KR" altLang="en-US" sz="2000" b="1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3586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-1629374" y="-200642"/>
            <a:ext cx="11593288" cy="792088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타원 16"/>
          <p:cNvSpPr/>
          <p:nvPr/>
        </p:nvSpPr>
        <p:spPr>
          <a:xfrm>
            <a:off x="-3024844" y="-1215516"/>
            <a:ext cx="5148572" cy="5148572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부제목 2"/>
          <p:cNvSpPr txBox="1">
            <a:spLocks/>
          </p:cNvSpPr>
          <p:nvPr/>
        </p:nvSpPr>
        <p:spPr>
          <a:xfrm>
            <a:off x="35496" y="141784"/>
            <a:ext cx="5572200" cy="622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400" b="1" dirty="0" smtClean="0">
                <a:solidFill>
                  <a:schemeClr val="bg2">
                    <a:lumMod val="25000"/>
                  </a:schemeClr>
                </a:solidFill>
              </a:rPr>
              <a:t>main.css</a:t>
            </a:r>
            <a:endParaRPr lang="ko-KR" altLang="en-US" sz="2400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5607696" y="345309"/>
            <a:ext cx="3428800" cy="72008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fixed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5652120" y="1065389"/>
            <a:ext cx="4311794" cy="93839"/>
          </a:xfrm>
          <a:prstGeom prst="rect">
            <a:avLst/>
          </a:prstGeom>
          <a:solidFill>
            <a:srgbClr val="4419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4644008" y="57194"/>
            <a:ext cx="1296310" cy="1296310"/>
          </a:xfrm>
          <a:prstGeom prst="ellipse">
            <a:avLst/>
          </a:prstGeom>
          <a:solidFill>
            <a:schemeClr val="bg2"/>
          </a:solidFill>
          <a:ln>
            <a:solidFill>
              <a:srgbClr val="4419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position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5607696" y="1772733"/>
            <a:ext cx="3428800" cy="72008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100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5652120" y="2492813"/>
            <a:ext cx="4311794" cy="938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/>
          <p:cNvSpPr/>
          <p:nvPr/>
        </p:nvSpPr>
        <p:spPr>
          <a:xfrm>
            <a:off x="4644008" y="1484618"/>
            <a:ext cx="1296310" cy="1296310"/>
          </a:xfrm>
          <a:prstGeom prst="ellipse">
            <a:avLst/>
          </a:prstGeom>
          <a:solidFill>
            <a:schemeClr val="bg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z-index</a:t>
            </a:r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5607696" y="3141051"/>
            <a:ext cx="3428800" cy="72008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100%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5652120" y="3861131"/>
            <a:ext cx="4311794" cy="93839"/>
          </a:xfrm>
          <a:prstGeom prst="rect">
            <a:avLst/>
          </a:prstGeom>
          <a:solidFill>
            <a:srgbClr val="4419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4644008" y="2852936"/>
            <a:ext cx="1296310" cy="1296310"/>
          </a:xfrm>
          <a:prstGeom prst="ellipse">
            <a:avLst/>
          </a:prstGeom>
          <a:solidFill>
            <a:schemeClr val="bg2"/>
          </a:solidFill>
          <a:ln>
            <a:solidFill>
              <a:srgbClr val="4419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height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5592813" y="4509037"/>
            <a:ext cx="3428800" cy="72008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650px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5637237" y="5229117"/>
            <a:ext cx="4311794" cy="938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4629125" y="4220922"/>
            <a:ext cx="1296310" cy="1296310"/>
          </a:xfrm>
          <a:prstGeom prst="ellipse">
            <a:avLst/>
          </a:prstGeom>
          <a:solidFill>
            <a:schemeClr val="bg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min-height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5592813" y="5863042"/>
            <a:ext cx="3428800" cy="72008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320px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5637237" y="6583122"/>
            <a:ext cx="4311794" cy="93839"/>
          </a:xfrm>
          <a:prstGeom prst="rect">
            <a:avLst/>
          </a:prstGeom>
          <a:solidFill>
            <a:srgbClr val="4419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4629125" y="5574927"/>
            <a:ext cx="1296310" cy="1296310"/>
          </a:xfrm>
          <a:prstGeom prst="ellipse">
            <a:avLst/>
          </a:prstGeom>
          <a:solidFill>
            <a:schemeClr val="bg2"/>
          </a:solidFill>
          <a:ln>
            <a:solidFill>
              <a:srgbClr val="4419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width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3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500"/>
          <a:stretch/>
        </p:blipFill>
        <p:spPr bwMode="auto">
          <a:xfrm>
            <a:off x="-36511" y="1196752"/>
            <a:ext cx="4549926" cy="3096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395536" y="4797152"/>
            <a:ext cx="3888432" cy="1714045"/>
          </a:xfrm>
          <a:prstGeom prst="rect">
            <a:avLst/>
          </a:prstGeom>
          <a:solidFill>
            <a:srgbClr val="FFFD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왼쪽의 메뉴는 모든 페이지에</a:t>
            </a:r>
            <a:endParaRPr lang="en-US" altLang="ko-KR" sz="1600" b="1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ko-KR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빠지지 않고 들어가기 때문에</a:t>
            </a:r>
            <a:endParaRPr lang="en-US" altLang="ko-KR" sz="1600" b="1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en-US" altLang="ko-KR" sz="1600" b="1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스크롤 영향 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X : fixed</a:t>
            </a:r>
          </a:p>
          <a:p>
            <a:r>
              <a:rPr lang="ko-KR" alt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오프젝트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영향 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X : z-index 100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세로로 가득 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: height 100%</a:t>
            </a:r>
          </a:p>
          <a:p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화면 크기 영향 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X : min-height 650px</a:t>
            </a:r>
          </a:p>
        </p:txBody>
      </p:sp>
    </p:spTree>
    <p:extLst>
      <p:ext uri="{BB962C8B-B14F-4D97-AF65-F5344CB8AC3E}">
        <p14:creationId xmlns:p14="http://schemas.microsoft.com/office/powerpoint/2010/main" val="2428538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967</TotalTime>
  <Words>1655</Words>
  <Application>Microsoft Office PowerPoint</Application>
  <PresentationFormat>화면 슬라이드 쇼(4:3)</PresentationFormat>
  <Paragraphs>607</Paragraphs>
  <Slides>57</Slides>
  <Notes>32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57</vt:i4>
      </vt:variant>
    </vt:vector>
  </HeadingPairs>
  <TitlesOfParts>
    <vt:vector size="58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사용자</dc:creator>
  <cp:lastModifiedBy>Windows 사용자</cp:lastModifiedBy>
  <cp:revision>63</cp:revision>
  <dcterms:created xsi:type="dcterms:W3CDTF">2017-06-11T07:17:17Z</dcterms:created>
  <dcterms:modified xsi:type="dcterms:W3CDTF">2017-06-11T23:24:29Z</dcterms:modified>
</cp:coreProperties>
</file>